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x="18288000" cy="10287000"/>
  <p:notesSz cx="6858000" cy="9144000"/>
  <p:embeddedFontLst>
    <p:embeddedFont>
      <p:font typeface="Roboto Bold" charset="1" panose="02000000000000000000"/>
      <p:regular r:id="rId32"/>
    </p:embeddedFont>
    <p:embeddedFont>
      <p:font typeface="Montserrat" charset="1" panose="00000500000000000000"/>
      <p:regular r:id="rId33"/>
    </p:embeddedFont>
    <p:embeddedFont>
      <p:font typeface="Roboto" charset="1" panose="02000000000000000000"/>
      <p:regular r:id="rId34"/>
    </p:embeddedFont>
    <p:embeddedFont>
      <p:font typeface="Times New Roman" charset="1" panose="02030502070405020303"/>
      <p:regular r:id="rId35"/>
    </p:embeddedFont>
    <p:embeddedFont>
      <p:font typeface="Alice" charset="1" panose="00000500000000000000"/>
      <p:regular r:id="rId36"/>
    </p:embeddedFont>
    <p:embeddedFont>
      <p:font typeface="Alice Italics" charset="1" panose="00000500000000000000"/>
      <p:regular r:id="rId37"/>
    </p:embeddedFont>
    <p:embeddedFont>
      <p:font typeface="Roboto Italics" charset="1" panose="02000000000000000000"/>
      <p:regular r:id="rId38"/>
    </p:embeddedFont>
    <p:embeddedFont>
      <p:font typeface="Alice Bold" charset="1" panose="0000050000000000000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png>
</file>

<file path=ppt/media/image13.svg>
</file>

<file path=ppt/media/image14.png>
</file>

<file path=ppt/media/image15.png>
</file>

<file path=ppt/media/image16.png>
</file>

<file path=ppt/media/image17.jpeg>
</file>

<file path=ppt/media/image18.jpeg>
</file>

<file path=ppt/media/image19.jpeg>
</file>

<file path=ppt/media/image2.png>
</file>

<file path=ppt/media/image20.png>
</file>

<file path=ppt/media/image21.sv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svg>
</file>

<file path=ppt/media/image39.png>
</file>

<file path=ppt/media/image4.png>
</file>

<file path=ppt/media/image40.png>
</file>

<file path=ppt/media/image41.png>
</file>

<file path=ppt/media/image42.png>
</file>

<file path=ppt/media/image43.png>
</file>

<file path=ppt/media/image44.png>
</file>

<file path=ppt/media/image45.sv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svg>
</file>

<file path=ppt/media/image61.jpeg>
</file>

<file path=ppt/media/image62.png>
</file>

<file path=ppt/media/image63.sv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7.jpeg" Type="http://schemas.openxmlformats.org/officeDocument/2006/relationships/image"/><Relationship Id="rId4" Target="../media/image18.jpeg" Type="http://schemas.openxmlformats.org/officeDocument/2006/relationships/image"/><Relationship Id="rId5" Target="../media/image19.jpe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 Id="rId8" Target="../media/image22.png" Type="http://schemas.openxmlformats.org/officeDocument/2006/relationships/image"/><Relationship Id="rId9" Target="../media/image23.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png" Type="http://schemas.openxmlformats.org/officeDocument/2006/relationships/image"/><Relationship Id="rId4" Target="../media/image2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26.png" Type="http://schemas.openxmlformats.org/officeDocument/2006/relationships/image"/><Relationship Id="rId4" Target="../media/image2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png" Type="http://schemas.openxmlformats.org/officeDocument/2006/relationships/image"/><Relationship Id="rId4" Target="../media/image29.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 Id="rId3" Target="../media/image32.png" Type="http://schemas.openxmlformats.org/officeDocument/2006/relationships/image"/><Relationship Id="rId4" Target="../media/image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 Id="rId3" Target="../media/image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 Id="rId3" Target="../media/image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35.png" Type="http://schemas.openxmlformats.org/officeDocument/2006/relationships/image"/><Relationship Id="rId4" Target="../media/image36.png" Type="http://schemas.openxmlformats.org/officeDocument/2006/relationships/image"/><Relationship Id="rId5" Target="../media/image37.png" Type="http://schemas.openxmlformats.org/officeDocument/2006/relationships/image"/><Relationship Id="rId6" Target="../media/image38.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6.png" Type="http://schemas.openxmlformats.org/officeDocument/2006/relationships/image"/><Relationship Id="rId2" Target="../media/image2.png" Type="http://schemas.openxmlformats.org/officeDocument/2006/relationships/image"/><Relationship Id="rId3" Target="../media/image39.png" Type="http://schemas.openxmlformats.org/officeDocument/2006/relationships/image"/><Relationship Id="rId4" Target="../media/image40.png" Type="http://schemas.openxmlformats.org/officeDocument/2006/relationships/image"/><Relationship Id="rId5" Target="../media/image41.png" Type="http://schemas.openxmlformats.org/officeDocument/2006/relationships/image"/><Relationship Id="rId6" Target="../media/image42.png" Type="http://schemas.openxmlformats.org/officeDocument/2006/relationships/image"/><Relationship Id="rId7" Target="../media/image43.png" Type="http://schemas.openxmlformats.org/officeDocument/2006/relationships/image"/><Relationship Id="rId8" Target="../media/image44.png" Type="http://schemas.openxmlformats.org/officeDocument/2006/relationships/image"/><Relationship Id="rId9" Target="../media/image4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47.png" Type="http://schemas.openxmlformats.org/officeDocument/2006/relationships/image"/><Relationship Id="rId4" Target="../media/image48.png" Type="http://schemas.openxmlformats.org/officeDocument/2006/relationships/image"/><Relationship Id="rId5" Target="../media/image49.png" Type="http://schemas.openxmlformats.org/officeDocument/2006/relationships/image"/><Relationship Id="rId6" Target="../media/image50.png" Type="http://schemas.openxmlformats.org/officeDocument/2006/relationships/image"/><Relationship Id="rId7" Target="../media/image51.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52.png" Type="http://schemas.openxmlformats.org/officeDocument/2006/relationships/image"/><Relationship Id="rId4" Target="../media/image53.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4.png" Type="http://schemas.openxmlformats.org/officeDocument/2006/relationships/image"/><Relationship Id="rId3" Target="../media/image55.png" Type="http://schemas.openxmlformats.org/officeDocument/2006/relationships/image"/><Relationship Id="rId4" Target="../media/image56.png" Type="http://schemas.openxmlformats.org/officeDocument/2006/relationships/image"/><Relationship Id="rId5" Target="../media/image2.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7.png" Type="http://schemas.openxmlformats.org/officeDocument/2006/relationships/image"/><Relationship Id="rId3" Target="../media/image58.png" Type="http://schemas.openxmlformats.org/officeDocument/2006/relationships/image"/><Relationship Id="rId4" Target="../media/image2.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9.png" Type="http://schemas.openxmlformats.org/officeDocument/2006/relationships/image"/><Relationship Id="rId3" Target="../media/image60.svg" Type="http://schemas.openxmlformats.org/officeDocument/2006/relationships/image"/><Relationship Id="rId4" Target="../media/image61.jpeg" Type="http://schemas.openxmlformats.org/officeDocument/2006/relationships/image"/><Relationship Id="rId5" Target="../media/image2.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62.png" Type="http://schemas.openxmlformats.org/officeDocument/2006/relationships/image"/><Relationship Id="rId4" Target="../media/image6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jpe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 Id="rId9"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548479" y="2504967"/>
            <a:ext cx="14668013" cy="3009868"/>
          </a:xfrm>
          <a:prstGeom prst="rect">
            <a:avLst/>
          </a:prstGeom>
        </p:spPr>
        <p:txBody>
          <a:bodyPr anchor="t" rtlCol="false" tIns="0" lIns="0" bIns="0" rIns="0">
            <a:spAutoFit/>
          </a:bodyPr>
          <a:lstStyle/>
          <a:p>
            <a:pPr algn="ctr" marL="0" indent="0" lvl="0">
              <a:lnSpc>
                <a:spcPts val="12122"/>
              </a:lnSpc>
              <a:spcBef>
                <a:spcPct val="0"/>
              </a:spcBef>
            </a:pPr>
            <a:r>
              <a:rPr lang="en-US" b="true" sz="8658" spc="-173">
                <a:solidFill>
                  <a:srgbClr val="000000"/>
                </a:solidFill>
                <a:latin typeface="Roboto Bold"/>
                <a:ea typeface="Roboto Bold"/>
                <a:cs typeface="Roboto Bold"/>
                <a:sym typeface="Roboto Bold"/>
              </a:rPr>
              <a:t>The Distribution of Birthdays and the Birthday Paradox</a:t>
            </a:r>
          </a:p>
        </p:txBody>
      </p:sp>
      <p:sp>
        <p:nvSpPr>
          <p:cNvPr name="TextBox 4" id="4"/>
          <p:cNvSpPr txBox="true"/>
          <p:nvPr/>
        </p:nvSpPr>
        <p:spPr>
          <a:xfrm rot="0">
            <a:off x="5527158" y="6258625"/>
            <a:ext cx="6710653" cy="2539365"/>
          </a:xfrm>
          <a:prstGeom prst="rect">
            <a:avLst/>
          </a:prstGeom>
        </p:spPr>
        <p:txBody>
          <a:bodyPr anchor="t" rtlCol="false" tIns="0" lIns="0" bIns="0" rIns="0">
            <a:spAutoFit/>
          </a:bodyPr>
          <a:lstStyle/>
          <a:p>
            <a:pPr algn="just">
              <a:lnSpc>
                <a:spcPts val="3359"/>
              </a:lnSpc>
            </a:pPr>
          </a:p>
          <a:p>
            <a:pPr algn="just" marL="518160" indent="-259080" lvl="1">
              <a:lnSpc>
                <a:spcPts val="3359"/>
              </a:lnSpc>
              <a:buFont typeface="Arial"/>
              <a:buChar char="•"/>
            </a:pPr>
            <a:r>
              <a:rPr lang="en-US" sz="2400" spc="-48">
                <a:solidFill>
                  <a:srgbClr val="000000"/>
                </a:solidFill>
                <a:latin typeface="Montserrat"/>
                <a:ea typeface="Montserrat"/>
                <a:cs typeface="Montserrat"/>
                <a:sym typeface="Montserrat"/>
              </a:rPr>
              <a:t>Ali Afkhami (30271805)</a:t>
            </a:r>
          </a:p>
          <a:p>
            <a:pPr algn="just" marL="518160" indent="-259080" lvl="1">
              <a:lnSpc>
                <a:spcPts val="3359"/>
              </a:lnSpc>
              <a:buFont typeface="Arial"/>
              <a:buChar char="•"/>
            </a:pPr>
            <a:r>
              <a:rPr lang="en-US" sz="2400" spc="-48">
                <a:solidFill>
                  <a:srgbClr val="000000"/>
                </a:solidFill>
                <a:latin typeface="Montserrat"/>
                <a:ea typeface="Montserrat"/>
                <a:cs typeface="Montserrat"/>
                <a:sym typeface="Montserrat"/>
              </a:rPr>
              <a:t>Daniela Mañozca Cruz (30262558)</a:t>
            </a:r>
          </a:p>
          <a:p>
            <a:pPr algn="just" marL="518160" indent="-259080" lvl="1">
              <a:lnSpc>
                <a:spcPts val="3359"/>
              </a:lnSpc>
              <a:buFont typeface="Arial"/>
              <a:buChar char="•"/>
            </a:pPr>
            <a:r>
              <a:rPr lang="en-US" sz="2400" spc="-48">
                <a:solidFill>
                  <a:srgbClr val="000000"/>
                </a:solidFill>
                <a:latin typeface="Montserrat"/>
                <a:ea typeface="Montserrat"/>
                <a:cs typeface="Montserrat"/>
                <a:sym typeface="Montserrat"/>
              </a:rPr>
              <a:t>Evan Losier (30022571)</a:t>
            </a:r>
          </a:p>
          <a:p>
            <a:pPr algn="just" marL="518160" indent="-259080" lvl="1">
              <a:lnSpc>
                <a:spcPts val="3359"/>
              </a:lnSpc>
              <a:buFont typeface="Arial"/>
              <a:buChar char="•"/>
            </a:pPr>
            <a:r>
              <a:rPr lang="en-US" sz="2400" spc="-48">
                <a:solidFill>
                  <a:srgbClr val="000000"/>
                </a:solidFill>
                <a:latin typeface="Montserrat"/>
                <a:ea typeface="Montserrat"/>
                <a:cs typeface="Montserrat"/>
                <a:sym typeface="Montserrat"/>
              </a:rPr>
              <a:t>Luisa Alejandra Sierra Guerra (30261956)</a:t>
            </a:r>
          </a:p>
          <a:p>
            <a:pPr algn="just" marL="518160" indent="-259080" lvl="1">
              <a:lnSpc>
                <a:spcPts val="3359"/>
              </a:lnSpc>
              <a:spcBef>
                <a:spcPct val="0"/>
              </a:spcBef>
              <a:buFont typeface="Arial"/>
              <a:buChar char="•"/>
            </a:pPr>
            <a:r>
              <a:rPr lang="en-US" sz="2400" spc="-48">
                <a:solidFill>
                  <a:srgbClr val="000000"/>
                </a:solidFill>
                <a:latin typeface="Montserrat"/>
                <a:ea typeface="Montserrat"/>
                <a:cs typeface="Montserrat"/>
                <a:sym typeface="Montserrat"/>
              </a:rPr>
              <a:t>Ruby Nouri-Kermani (30261323)</a:t>
            </a:r>
          </a:p>
        </p:txBody>
      </p:sp>
      <p:sp>
        <p:nvSpPr>
          <p:cNvPr name="TextBox 5" id="5"/>
          <p:cNvSpPr txBox="true"/>
          <p:nvPr/>
        </p:nvSpPr>
        <p:spPr>
          <a:xfrm rot="0">
            <a:off x="5362337" y="5658456"/>
            <a:ext cx="7563326" cy="638268"/>
          </a:xfrm>
          <a:prstGeom prst="rect">
            <a:avLst/>
          </a:prstGeom>
        </p:spPr>
        <p:txBody>
          <a:bodyPr anchor="t" rtlCol="false" tIns="0" lIns="0" bIns="0" rIns="0">
            <a:spAutoFit/>
          </a:bodyPr>
          <a:lstStyle/>
          <a:p>
            <a:pPr algn="ctr">
              <a:lnSpc>
                <a:spcPts val="5244"/>
              </a:lnSpc>
              <a:spcBef>
                <a:spcPct val="0"/>
              </a:spcBef>
            </a:pPr>
            <a:r>
              <a:rPr lang="en-US" b="true" sz="3746" spc="-74">
                <a:solidFill>
                  <a:srgbClr val="000000"/>
                </a:solidFill>
                <a:latin typeface="Roboto Bold"/>
                <a:ea typeface="Roboto Bold"/>
                <a:cs typeface="Roboto Bold"/>
                <a:sym typeface="Roboto Bold"/>
              </a:rPr>
              <a:t>DATA 602 - Statistical Data Analysis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3287703" y="1847308"/>
            <a:ext cx="13257402" cy="1851251"/>
          </a:xfrm>
          <a:custGeom>
            <a:avLst/>
            <a:gdLst/>
            <a:ahLst/>
            <a:cxnLst/>
            <a:rect r="r" b="b" t="t" l="l"/>
            <a:pathLst>
              <a:path h="1851251" w="13257402">
                <a:moveTo>
                  <a:pt x="0" y="0"/>
                </a:moveTo>
                <a:lnTo>
                  <a:pt x="13257402" y="0"/>
                </a:lnTo>
                <a:lnTo>
                  <a:pt x="13257402" y="1851251"/>
                </a:lnTo>
                <a:lnTo>
                  <a:pt x="0" y="1851251"/>
                </a:lnTo>
                <a:lnTo>
                  <a:pt x="0" y="0"/>
                </a:lnTo>
                <a:close/>
              </a:path>
            </a:pathLst>
          </a:custGeom>
          <a:blipFill>
            <a:blip r:embed="rId3"/>
            <a:stretch>
              <a:fillRect l="0" t="-19836" r="0" b="0"/>
            </a:stretch>
          </a:blipFill>
        </p:spPr>
      </p:sp>
      <p:sp>
        <p:nvSpPr>
          <p:cNvPr name="Freeform 4" id="4"/>
          <p:cNvSpPr/>
          <p:nvPr/>
        </p:nvSpPr>
        <p:spPr>
          <a:xfrm flipH="false" flipV="false" rot="0">
            <a:off x="1932355" y="4146157"/>
            <a:ext cx="5808439" cy="1772066"/>
          </a:xfrm>
          <a:custGeom>
            <a:avLst/>
            <a:gdLst/>
            <a:ahLst/>
            <a:cxnLst/>
            <a:rect r="r" b="b" t="t" l="l"/>
            <a:pathLst>
              <a:path h="1772066" w="5808439">
                <a:moveTo>
                  <a:pt x="0" y="0"/>
                </a:moveTo>
                <a:lnTo>
                  <a:pt x="5808439" y="0"/>
                </a:lnTo>
                <a:lnTo>
                  <a:pt x="5808439" y="1772066"/>
                </a:lnTo>
                <a:lnTo>
                  <a:pt x="0" y="1772066"/>
                </a:lnTo>
                <a:lnTo>
                  <a:pt x="0" y="0"/>
                </a:lnTo>
                <a:close/>
              </a:path>
            </a:pathLst>
          </a:custGeom>
          <a:blipFill>
            <a:blip r:embed="rId4"/>
            <a:stretch>
              <a:fillRect l="0" t="0" r="0" b="0"/>
            </a:stretch>
          </a:blipFill>
        </p:spPr>
      </p:sp>
      <p:sp>
        <p:nvSpPr>
          <p:cNvPr name="Freeform 5" id="5"/>
          <p:cNvSpPr/>
          <p:nvPr/>
        </p:nvSpPr>
        <p:spPr>
          <a:xfrm flipH="false" flipV="false" rot="0">
            <a:off x="11157776" y="4256734"/>
            <a:ext cx="5708222" cy="1550913"/>
          </a:xfrm>
          <a:custGeom>
            <a:avLst/>
            <a:gdLst/>
            <a:ahLst/>
            <a:cxnLst/>
            <a:rect r="r" b="b" t="t" l="l"/>
            <a:pathLst>
              <a:path h="1550913" w="5708222">
                <a:moveTo>
                  <a:pt x="0" y="0"/>
                </a:moveTo>
                <a:lnTo>
                  <a:pt x="5708222" y="0"/>
                </a:lnTo>
                <a:lnTo>
                  <a:pt x="5708222" y="1550913"/>
                </a:lnTo>
                <a:lnTo>
                  <a:pt x="0" y="1550913"/>
                </a:lnTo>
                <a:lnTo>
                  <a:pt x="0" y="0"/>
                </a:lnTo>
                <a:close/>
              </a:path>
            </a:pathLst>
          </a:custGeom>
          <a:blipFill>
            <a:blip r:embed="rId5"/>
            <a:stretch>
              <a:fillRect l="0" t="0" r="0" b="0"/>
            </a:stretch>
          </a:blipFill>
        </p:spPr>
      </p:sp>
      <p:sp>
        <p:nvSpPr>
          <p:cNvPr name="Freeform 6" id="6"/>
          <p:cNvSpPr/>
          <p:nvPr/>
        </p:nvSpPr>
        <p:spPr>
          <a:xfrm flipH="false" flipV="false" rot="0">
            <a:off x="3794851" y="2030413"/>
            <a:ext cx="236139" cy="1117816"/>
          </a:xfrm>
          <a:custGeom>
            <a:avLst/>
            <a:gdLst/>
            <a:ahLst/>
            <a:cxnLst/>
            <a:rect r="r" b="b" t="t" l="l"/>
            <a:pathLst>
              <a:path h="1117816" w="236139">
                <a:moveTo>
                  <a:pt x="0" y="0"/>
                </a:moveTo>
                <a:lnTo>
                  <a:pt x="236138" y="0"/>
                </a:lnTo>
                <a:lnTo>
                  <a:pt x="236138" y="1117816"/>
                </a:lnTo>
                <a:lnTo>
                  <a:pt x="0" y="111781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7232641" y="419827"/>
            <a:ext cx="3822719" cy="646430"/>
          </a:xfrm>
          <a:prstGeom prst="rect">
            <a:avLst/>
          </a:prstGeom>
        </p:spPr>
        <p:txBody>
          <a:bodyPr anchor="t" rtlCol="false" tIns="0" lIns="0" bIns="0" rIns="0">
            <a:spAutoFit/>
          </a:bodyPr>
          <a:lstStyle/>
          <a:p>
            <a:pPr algn="l" marL="0" indent="0" lvl="0">
              <a:lnSpc>
                <a:spcPts val="5319"/>
              </a:lnSpc>
              <a:spcBef>
                <a:spcPct val="0"/>
              </a:spcBef>
            </a:pPr>
            <a:r>
              <a:rPr lang="en-US" b="true" sz="3799" spc="-75">
                <a:solidFill>
                  <a:srgbClr val="FFFFFF"/>
                </a:solidFill>
                <a:latin typeface="Roboto Bold"/>
                <a:ea typeface="Roboto Bold"/>
                <a:cs typeface="Roboto Bold"/>
                <a:sym typeface="Roboto Bold"/>
              </a:rPr>
              <a:t>Part 3. Birthmates</a:t>
            </a:r>
          </a:p>
        </p:txBody>
      </p:sp>
      <p:grpSp>
        <p:nvGrpSpPr>
          <p:cNvPr name="Group 8" id="8"/>
          <p:cNvGrpSpPr/>
          <p:nvPr/>
        </p:nvGrpSpPr>
        <p:grpSpPr>
          <a:xfrm rot="0">
            <a:off x="1358164" y="4473282"/>
            <a:ext cx="574190" cy="1117816"/>
            <a:chOff x="0" y="0"/>
            <a:chExt cx="765587" cy="1490421"/>
          </a:xfrm>
        </p:grpSpPr>
        <p:sp>
          <p:nvSpPr>
            <p:cNvPr name="Freeform 9" id="9"/>
            <p:cNvSpPr/>
            <p:nvPr/>
          </p:nvSpPr>
          <p:spPr>
            <a:xfrm flipH="false" flipV="false" rot="0">
              <a:off x="0" y="0"/>
              <a:ext cx="314851" cy="1490421"/>
            </a:xfrm>
            <a:custGeom>
              <a:avLst/>
              <a:gdLst/>
              <a:ahLst/>
              <a:cxnLst/>
              <a:rect r="r" b="b" t="t" l="l"/>
              <a:pathLst>
                <a:path h="1490421" w="314851">
                  <a:moveTo>
                    <a:pt x="0" y="0"/>
                  </a:moveTo>
                  <a:lnTo>
                    <a:pt x="314851" y="0"/>
                  </a:lnTo>
                  <a:lnTo>
                    <a:pt x="314851" y="1490421"/>
                  </a:lnTo>
                  <a:lnTo>
                    <a:pt x="0" y="149042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450736" y="0"/>
              <a:ext cx="314851" cy="1490421"/>
            </a:xfrm>
            <a:custGeom>
              <a:avLst/>
              <a:gdLst/>
              <a:ahLst/>
              <a:cxnLst/>
              <a:rect r="r" b="b" t="t" l="l"/>
              <a:pathLst>
                <a:path h="1490421" w="314851">
                  <a:moveTo>
                    <a:pt x="0" y="0"/>
                  </a:moveTo>
                  <a:lnTo>
                    <a:pt x="314851" y="0"/>
                  </a:lnTo>
                  <a:lnTo>
                    <a:pt x="314851" y="1490421"/>
                  </a:lnTo>
                  <a:lnTo>
                    <a:pt x="0" y="149042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sp>
        <p:nvSpPr>
          <p:cNvPr name="Freeform 11" id="11" descr="Upscale Image"/>
          <p:cNvSpPr/>
          <p:nvPr/>
        </p:nvSpPr>
        <p:spPr>
          <a:xfrm flipH="false" flipV="false" rot="0">
            <a:off x="2318015" y="6428623"/>
            <a:ext cx="7366355" cy="2216460"/>
          </a:xfrm>
          <a:custGeom>
            <a:avLst/>
            <a:gdLst/>
            <a:ahLst/>
            <a:cxnLst/>
            <a:rect r="r" b="b" t="t" l="l"/>
            <a:pathLst>
              <a:path h="2216460" w="7366355">
                <a:moveTo>
                  <a:pt x="0" y="0"/>
                </a:moveTo>
                <a:lnTo>
                  <a:pt x="7366355" y="0"/>
                </a:lnTo>
                <a:lnTo>
                  <a:pt x="7366355" y="2216460"/>
                </a:lnTo>
                <a:lnTo>
                  <a:pt x="0" y="2216460"/>
                </a:lnTo>
                <a:lnTo>
                  <a:pt x="0" y="0"/>
                </a:lnTo>
                <a:close/>
              </a:path>
            </a:pathLst>
          </a:custGeom>
          <a:blipFill>
            <a:blip r:embed="rId8"/>
            <a:stretch>
              <a:fillRect l="0" t="0" r="0" b="-85647"/>
            </a:stretch>
          </a:blipFill>
        </p:spPr>
      </p:sp>
      <p:sp>
        <p:nvSpPr>
          <p:cNvPr name="Freeform 12" id="12"/>
          <p:cNvSpPr/>
          <p:nvPr/>
        </p:nvSpPr>
        <p:spPr>
          <a:xfrm flipH="false" flipV="false" rot="0">
            <a:off x="8718057" y="6608447"/>
            <a:ext cx="6418851" cy="1856812"/>
          </a:xfrm>
          <a:custGeom>
            <a:avLst/>
            <a:gdLst/>
            <a:ahLst/>
            <a:cxnLst/>
            <a:rect r="r" b="b" t="t" l="l"/>
            <a:pathLst>
              <a:path h="1856812" w="6418851">
                <a:moveTo>
                  <a:pt x="0" y="0"/>
                </a:moveTo>
                <a:lnTo>
                  <a:pt x="6418851" y="0"/>
                </a:lnTo>
                <a:lnTo>
                  <a:pt x="6418851" y="1856812"/>
                </a:lnTo>
                <a:lnTo>
                  <a:pt x="0" y="1856812"/>
                </a:lnTo>
                <a:lnTo>
                  <a:pt x="0" y="0"/>
                </a:lnTo>
                <a:close/>
              </a:path>
            </a:pathLst>
          </a:custGeom>
          <a:blipFill>
            <a:blip r:embed="rId9"/>
            <a:stretch>
              <a:fillRect l="-12351" t="-116951" r="0" b="0"/>
            </a:stretch>
          </a:blipFill>
        </p:spPr>
      </p:sp>
      <p:grpSp>
        <p:nvGrpSpPr>
          <p:cNvPr name="Group 13" id="13"/>
          <p:cNvGrpSpPr/>
          <p:nvPr/>
        </p:nvGrpSpPr>
        <p:grpSpPr>
          <a:xfrm rot="0">
            <a:off x="2541695" y="6918348"/>
            <a:ext cx="1253156" cy="1117816"/>
            <a:chOff x="0" y="0"/>
            <a:chExt cx="1670874" cy="1490421"/>
          </a:xfrm>
        </p:grpSpPr>
        <p:sp>
          <p:nvSpPr>
            <p:cNvPr name="Freeform 14" id="14"/>
            <p:cNvSpPr/>
            <p:nvPr/>
          </p:nvSpPr>
          <p:spPr>
            <a:xfrm flipH="false" flipV="false" rot="0">
              <a:off x="0" y="0"/>
              <a:ext cx="314851" cy="1490421"/>
            </a:xfrm>
            <a:custGeom>
              <a:avLst/>
              <a:gdLst/>
              <a:ahLst/>
              <a:cxnLst/>
              <a:rect r="r" b="b" t="t" l="l"/>
              <a:pathLst>
                <a:path h="1490421" w="314851">
                  <a:moveTo>
                    <a:pt x="0" y="0"/>
                  </a:moveTo>
                  <a:lnTo>
                    <a:pt x="314851" y="0"/>
                  </a:lnTo>
                  <a:lnTo>
                    <a:pt x="314851" y="1490421"/>
                  </a:lnTo>
                  <a:lnTo>
                    <a:pt x="0" y="149042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5" id="15"/>
            <p:cNvSpPr/>
            <p:nvPr/>
          </p:nvSpPr>
          <p:spPr>
            <a:xfrm flipH="false" flipV="false" rot="0">
              <a:off x="450736" y="0"/>
              <a:ext cx="314851" cy="1490421"/>
            </a:xfrm>
            <a:custGeom>
              <a:avLst/>
              <a:gdLst/>
              <a:ahLst/>
              <a:cxnLst/>
              <a:rect r="r" b="b" t="t" l="l"/>
              <a:pathLst>
                <a:path h="1490421" w="314851">
                  <a:moveTo>
                    <a:pt x="0" y="0"/>
                  </a:moveTo>
                  <a:lnTo>
                    <a:pt x="314851" y="0"/>
                  </a:lnTo>
                  <a:lnTo>
                    <a:pt x="314851" y="1490421"/>
                  </a:lnTo>
                  <a:lnTo>
                    <a:pt x="0" y="149042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905287" y="0"/>
              <a:ext cx="314851" cy="1490421"/>
            </a:xfrm>
            <a:custGeom>
              <a:avLst/>
              <a:gdLst/>
              <a:ahLst/>
              <a:cxnLst/>
              <a:rect r="r" b="b" t="t" l="l"/>
              <a:pathLst>
                <a:path h="1490421" w="314851">
                  <a:moveTo>
                    <a:pt x="0" y="0"/>
                  </a:moveTo>
                  <a:lnTo>
                    <a:pt x="314852" y="0"/>
                  </a:lnTo>
                  <a:lnTo>
                    <a:pt x="314852" y="1490421"/>
                  </a:lnTo>
                  <a:lnTo>
                    <a:pt x="0" y="149042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7" id="17"/>
            <p:cNvSpPr/>
            <p:nvPr/>
          </p:nvSpPr>
          <p:spPr>
            <a:xfrm flipH="false" flipV="false" rot="0">
              <a:off x="1356023" y="0"/>
              <a:ext cx="314851" cy="1490421"/>
            </a:xfrm>
            <a:custGeom>
              <a:avLst/>
              <a:gdLst/>
              <a:ahLst/>
              <a:cxnLst/>
              <a:rect r="r" b="b" t="t" l="l"/>
              <a:pathLst>
                <a:path h="1490421" w="314851">
                  <a:moveTo>
                    <a:pt x="0" y="0"/>
                  </a:moveTo>
                  <a:lnTo>
                    <a:pt x="314851" y="0"/>
                  </a:lnTo>
                  <a:lnTo>
                    <a:pt x="314851" y="1490421"/>
                  </a:lnTo>
                  <a:lnTo>
                    <a:pt x="0" y="149042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grpSp>
        <p:nvGrpSpPr>
          <p:cNvPr name="Group 18" id="18"/>
          <p:cNvGrpSpPr/>
          <p:nvPr/>
        </p:nvGrpSpPr>
        <p:grpSpPr>
          <a:xfrm rot="0">
            <a:off x="9916404" y="4479007"/>
            <a:ext cx="915104" cy="1117816"/>
            <a:chOff x="0" y="0"/>
            <a:chExt cx="1220139" cy="1490421"/>
          </a:xfrm>
        </p:grpSpPr>
        <p:sp>
          <p:nvSpPr>
            <p:cNvPr name="Freeform 19" id="19"/>
            <p:cNvSpPr/>
            <p:nvPr/>
          </p:nvSpPr>
          <p:spPr>
            <a:xfrm flipH="false" flipV="false" rot="0">
              <a:off x="0" y="0"/>
              <a:ext cx="314851" cy="1490421"/>
            </a:xfrm>
            <a:custGeom>
              <a:avLst/>
              <a:gdLst/>
              <a:ahLst/>
              <a:cxnLst/>
              <a:rect r="r" b="b" t="t" l="l"/>
              <a:pathLst>
                <a:path h="1490421" w="314851">
                  <a:moveTo>
                    <a:pt x="0" y="0"/>
                  </a:moveTo>
                  <a:lnTo>
                    <a:pt x="314851" y="0"/>
                  </a:lnTo>
                  <a:lnTo>
                    <a:pt x="314851" y="1490421"/>
                  </a:lnTo>
                  <a:lnTo>
                    <a:pt x="0" y="149042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0" id="20"/>
            <p:cNvSpPr/>
            <p:nvPr/>
          </p:nvSpPr>
          <p:spPr>
            <a:xfrm flipH="false" flipV="false" rot="0">
              <a:off x="454551" y="0"/>
              <a:ext cx="314851" cy="1490421"/>
            </a:xfrm>
            <a:custGeom>
              <a:avLst/>
              <a:gdLst/>
              <a:ahLst/>
              <a:cxnLst/>
              <a:rect r="r" b="b" t="t" l="l"/>
              <a:pathLst>
                <a:path h="1490421" w="314851">
                  <a:moveTo>
                    <a:pt x="0" y="0"/>
                  </a:moveTo>
                  <a:lnTo>
                    <a:pt x="314852" y="0"/>
                  </a:lnTo>
                  <a:lnTo>
                    <a:pt x="314852" y="1490421"/>
                  </a:lnTo>
                  <a:lnTo>
                    <a:pt x="0" y="149042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1" id="21"/>
            <p:cNvSpPr/>
            <p:nvPr/>
          </p:nvSpPr>
          <p:spPr>
            <a:xfrm flipH="false" flipV="false" rot="0">
              <a:off x="905287" y="0"/>
              <a:ext cx="314851" cy="1490421"/>
            </a:xfrm>
            <a:custGeom>
              <a:avLst/>
              <a:gdLst/>
              <a:ahLst/>
              <a:cxnLst/>
              <a:rect r="r" b="b" t="t" l="l"/>
              <a:pathLst>
                <a:path h="1490421" w="314851">
                  <a:moveTo>
                    <a:pt x="0" y="0"/>
                  </a:moveTo>
                  <a:lnTo>
                    <a:pt x="314852" y="0"/>
                  </a:lnTo>
                  <a:lnTo>
                    <a:pt x="314852" y="1490421"/>
                  </a:lnTo>
                  <a:lnTo>
                    <a:pt x="0" y="149042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675649" y="2157717"/>
            <a:ext cx="1228028" cy="1226514"/>
            <a:chOff x="0" y="0"/>
            <a:chExt cx="323431" cy="323032"/>
          </a:xfrm>
        </p:grpSpPr>
        <p:sp>
          <p:nvSpPr>
            <p:cNvPr name="Freeform 3" id="3"/>
            <p:cNvSpPr/>
            <p:nvPr/>
          </p:nvSpPr>
          <p:spPr>
            <a:xfrm flipH="false" flipV="false" rot="0">
              <a:off x="0" y="0"/>
              <a:ext cx="323431" cy="323032"/>
            </a:xfrm>
            <a:custGeom>
              <a:avLst/>
              <a:gdLst/>
              <a:ahLst/>
              <a:cxnLst/>
              <a:rect r="r" b="b" t="t" l="l"/>
              <a:pathLst>
                <a:path h="323032" w="323431">
                  <a:moveTo>
                    <a:pt x="0" y="0"/>
                  </a:moveTo>
                  <a:lnTo>
                    <a:pt x="323431" y="0"/>
                  </a:lnTo>
                  <a:lnTo>
                    <a:pt x="323431" y="323032"/>
                  </a:lnTo>
                  <a:lnTo>
                    <a:pt x="0" y="323032"/>
                  </a:lnTo>
                  <a:close/>
                </a:path>
              </a:pathLst>
            </a:custGeom>
            <a:solidFill>
              <a:srgbClr val="FFFFFF"/>
            </a:solidFill>
          </p:spPr>
        </p:sp>
        <p:sp>
          <p:nvSpPr>
            <p:cNvPr name="TextBox 4" id="4"/>
            <p:cNvSpPr txBox="true"/>
            <p:nvPr/>
          </p:nvSpPr>
          <p:spPr>
            <a:xfrm>
              <a:off x="0" y="-114300"/>
              <a:ext cx="323431" cy="437332"/>
            </a:xfrm>
            <a:prstGeom prst="rect">
              <a:avLst/>
            </a:prstGeom>
          </p:spPr>
          <p:txBody>
            <a:bodyPr anchor="ctr" rtlCol="false" tIns="50800" lIns="50800" bIns="50800" rIns="50800"/>
            <a:lstStyle/>
            <a:p>
              <a:pPr algn="ctr">
                <a:lnSpc>
                  <a:spcPts val="8076"/>
                </a:lnSpc>
              </a:pPr>
            </a:p>
          </p:txBody>
        </p:sp>
      </p:grpSp>
      <p:grpSp>
        <p:nvGrpSpPr>
          <p:cNvPr name="Group 5" id="5"/>
          <p:cNvGrpSpPr/>
          <p:nvPr/>
        </p:nvGrpSpPr>
        <p:grpSpPr>
          <a:xfrm rot="0">
            <a:off x="8675649" y="4653890"/>
            <a:ext cx="1228028" cy="1226514"/>
            <a:chOff x="0" y="0"/>
            <a:chExt cx="323431" cy="323032"/>
          </a:xfrm>
        </p:grpSpPr>
        <p:sp>
          <p:nvSpPr>
            <p:cNvPr name="Freeform 6" id="6"/>
            <p:cNvSpPr/>
            <p:nvPr/>
          </p:nvSpPr>
          <p:spPr>
            <a:xfrm flipH="false" flipV="false" rot="0">
              <a:off x="0" y="0"/>
              <a:ext cx="323431" cy="323032"/>
            </a:xfrm>
            <a:custGeom>
              <a:avLst/>
              <a:gdLst/>
              <a:ahLst/>
              <a:cxnLst/>
              <a:rect r="r" b="b" t="t" l="l"/>
              <a:pathLst>
                <a:path h="323032" w="323431">
                  <a:moveTo>
                    <a:pt x="0" y="0"/>
                  </a:moveTo>
                  <a:lnTo>
                    <a:pt x="323431" y="0"/>
                  </a:lnTo>
                  <a:lnTo>
                    <a:pt x="323431" y="323032"/>
                  </a:lnTo>
                  <a:lnTo>
                    <a:pt x="0" y="323032"/>
                  </a:lnTo>
                  <a:close/>
                </a:path>
              </a:pathLst>
            </a:custGeom>
            <a:solidFill>
              <a:srgbClr val="FFFFFF"/>
            </a:solidFill>
          </p:spPr>
        </p:sp>
        <p:sp>
          <p:nvSpPr>
            <p:cNvPr name="TextBox 7" id="7"/>
            <p:cNvSpPr txBox="true"/>
            <p:nvPr/>
          </p:nvSpPr>
          <p:spPr>
            <a:xfrm>
              <a:off x="0" y="-114300"/>
              <a:ext cx="323431" cy="437332"/>
            </a:xfrm>
            <a:prstGeom prst="rect">
              <a:avLst/>
            </a:prstGeom>
          </p:spPr>
          <p:txBody>
            <a:bodyPr anchor="ctr" rtlCol="false" tIns="50800" lIns="50800" bIns="50800" rIns="50800"/>
            <a:lstStyle/>
            <a:p>
              <a:pPr algn="ctr">
                <a:lnSpc>
                  <a:spcPts val="8076"/>
                </a:lnSpc>
              </a:pPr>
            </a:p>
          </p:txBody>
        </p:sp>
      </p:grpSp>
      <p:grpSp>
        <p:nvGrpSpPr>
          <p:cNvPr name="Group 8" id="8"/>
          <p:cNvGrpSpPr/>
          <p:nvPr/>
        </p:nvGrpSpPr>
        <p:grpSpPr>
          <a:xfrm rot="0">
            <a:off x="9070175" y="7624153"/>
            <a:ext cx="1228028" cy="1226514"/>
            <a:chOff x="0" y="0"/>
            <a:chExt cx="323431" cy="323032"/>
          </a:xfrm>
        </p:grpSpPr>
        <p:sp>
          <p:nvSpPr>
            <p:cNvPr name="Freeform 9" id="9"/>
            <p:cNvSpPr/>
            <p:nvPr/>
          </p:nvSpPr>
          <p:spPr>
            <a:xfrm flipH="false" flipV="false" rot="0">
              <a:off x="0" y="0"/>
              <a:ext cx="323431" cy="323032"/>
            </a:xfrm>
            <a:custGeom>
              <a:avLst/>
              <a:gdLst/>
              <a:ahLst/>
              <a:cxnLst/>
              <a:rect r="r" b="b" t="t" l="l"/>
              <a:pathLst>
                <a:path h="323032" w="323431">
                  <a:moveTo>
                    <a:pt x="0" y="0"/>
                  </a:moveTo>
                  <a:lnTo>
                    <a:pt x="323431" y="0"/>
                  </a:lnTo>
                  <a:lnTo>
                    <a:pt x="323431" y="323032"/>
                  </a:lnTo>
                  <a:lnTo>
                    <a:pt x="0" y="323032"/>
                  </a:lnTo>
                  <a:close/>
                </a:path>
              </a:pathLst>
            </a:custGeom>
            <a:solidFill>
              <a:srgbClr val="FFFFFF"/>
            </a:solidFill>
          </p:spPr>
        </p:sp>
        <p:sp>
          <p:nvSpPr>
            <p:cNvPr name="TextBox 10" id="10"/>
            <p:cNvSpPr txBox="true"/>
            <p:nvPr/>
          </p:nvSpPr>
          <p:spPr>
            <a:xfrm>
              <a:off x="0" y="-114300"/>
              <a:ext cx="323431" cy="437332"/>
            </a:xfrm>
            <a:prstGeom prst="rect">
              <a:avLst/>
            </a:prstGeom>
          </p:spPr>
          <p:txBody>
            <a:bodyPr anchor="ctr" rtlCol="false" tIns="50800" lIns="50800" bIns="50800" rIns="50800"/>
            <a:lstStyle/>
            <a:p>
              <a:pPr algn="ctr">
                <a:lnSpc>
                  <a:spcPts val="8076"/>
                </a:lnSpc>
              </a:pPr>
            </a:p>
          </p:txBody>
        </p:sp>
      </p:grpSp>
      <p:sp>
        <p:nvSpPr>
          <p:cNvPr name="Freeform 11" id="11"/>
          <p:cNvSpPr/>
          <p:nvPr/>
        </p:nvSpPr>
        <p:spPr>
          <a:xfrm flipH="false" flipV="false" rot="0">
            <a:off x="7573630" y="1551296"/>
            <a:ext cx="9991248" cy="7169689"/>
          </a:xfrm>
          <a:custGeom>
            <a:avLst/>
            <a:gdLst/>
            <a:ahLst/>
            <a:cxnLst/>
            <a:rect r="r" b="b" t="t" l="l"/>
            <a:pathLst>
              <a:path h="7169689" w="9991248">
                <a:moveTo>
                  <a:pt x="0" y="0"/>
                </a:moveTo>
                <a:lnTo>
                  <a:pt x="9991248" y="0"/>
                </a:lnTo>
                <a:lnTo>
                  <a:pt x="9991248" y="7169689"/>
                </a:lnTo>
                <a:lnTo>
                  <a:pt x="0" y="7169689"/>
                </a:lnTo>
                <a:lnTo>
                  <a:pt x="0" y="0"/>
                </a:lnTo>
                <a:close/>
              </a:path>
            </a:pathLst>
          </a:custGeom>
          <a:blipFill>
            <a:blip r:embed="rId2"/>
            <a:stretch>
              <a:fillRect l="-463" t="0" r="0" b="0"/>
            </a:stretch>
          </a:blipFill>
        </p:spPr>
      </p:sp>
      <p:sp>
        <p:nvSpPr>
          <p:cNvPr name="Freeform 12" id="12"/>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3"/>
            <a:stretch>
              <a:fillRect l="0" t="-652396" r="0" b="0"/>
            </a:stretch>
          </a:blipFill>
        </p:spPr>
      </p:sp>
      <p:sp>
        <p:nvSpPr>
          <p:cNvPr name="Freeform 13" id="13"/>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3"/>
            <a:stretch>
              <a:fillRect l="-697493" t="0" r="0" b="-398494"/>
            </a:stretch>
          </a:blipFill>
        </p:spPr>
      </p:sp>
      <p:sp>
        <p:nvSpPr>
          <p:cNvPr name="Freeform 14" id="14"/>
          <p:cNvSpPr/>
          <p:nvPr/>
        </p:nvSpPr>
        <p:spPr>
          <a:xfrm flipH="false" flipV="false" rot="0">
            <a:off x="611360" y="580695"/>
            <a:ext cx="6651751" cy="8475619"/>
          </a:xfrm>
          <a:custGeom>
            <a:avLst/>
            <a:gdLst/>
            <a:ahLst/>
            <a:cxnLst/>
            <a:rect r="r" b="b" t="t" l="l"/>
            <a:pathLst>
              <a:path h="8475619" w="6651751">
                <a:moveTo>
                  <a:pt x="0" y="0"/>
                </a:moveTo>
                <a:lnTo>
                  <a:pt x="6651751" y="0"/>
                </a:lnTo>
                <a:lnTo>
                  <a:pt x="6651751" y="8475618"/>
                </a:lnTo>
                <a:lnTo>
                  <a:pt x="0" y="8475618"/>
                </a:lnTo>
                <a:lnTo>
                  <a:pt x="0" y="0"/>
                </a:lnTo>
                <a:close/>
              </a:path>
            </a:pathLst>
          </a:custGeom>
          <a:blipFill>
            <a:blip r:embed="rId4"/>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656688" y="4666583"/>
            <a:ext cx="7402030" cy="3440777"/>
          </a:xfrm>
          <a:custGeom>
            <a:avLst/>
            <a:gdLst/>
            <a:ahLst/>
            <a:cxnLst/>
            <a:rect r="r" b="b" t="t" l="l"/>
            <a:pathLst>
              <a:path h="3440777" w="7402030">
                <a:moveTo>
                  <a:pt x="0" y="0"/>
                </a:moveTo>
                <a:lnTo>
                  <a:pt x="7402029" y="0"/>
                </a:lnTo>
                <a:lnTo>
                  <a:pt x="7402029" y="3440777"/>
                </a:lnTo>
                <a:lnTo>
                  <a:pt x="0" y="3440777"/>
                </a:lnTo>
                <a:lnTo>
                  <a:pt x="0" y="0"/>
                </a:lnTo>
                <a:close/>
              </a:path>
            </a:pathLst>
          </a:custGeom>
          <a:blipFill>
            <a:blip r:embed="rId3"/>
            <a:stretch>
              <a:fillRect l="0" t="-4111" r="0" b="-6398"/>
            </a:stretch>
          </a:blipFill>
        </p:spPr>
      </p:sp>
      <p:sp>
        <p:nvSpPr>
          <p:cNvPr name="Freeform 4" id="4"/>
          <p:cNvSpPr/>
          <p:nvPr/>
        </p:nvSpPr>
        <p:spPr>
          <a:xfrm flipH="false" flipV="false" rot="0">
            <a:off x="9657424" y="4666583"/>
            <a:ext cx="6545746" cy="3440777"/>
          </a:xfrm>
          <a:custGeom>
            <a:avLst/>
            <a:gdLst/>
            <a:ahLst/>
            <a:cxnLst/>
            <a:rect r="r" b="b" t="t" l="l"/>
            <a:pathLst>
              <a:path h="3440777" w="6545746">
                <a:moveTo>
                  <a:pt x="0" y="0"/>
                </a:moveTo>
                <a:lnTo>
                  <a:pt x="6545747" y="0"/>
                </a:lnTo>
                <a:lnTo>
                  <a:pt x="6545747" y="3440777"/>
                </a:lnTo>
                <a:lnTo>
                  <a:pt x="0" y="3440777"/>
                </a:lnTo>
                <a:lnTo>
                  <a:pt x="0" y="0"/>
                </a:lnTo>
                <a:close/>
              </a:path>
            </a:pathLst>
          </a:custGeom>
          <a:blipFill>
            <a:blip r:embed="rId4"/>
            <a:stretch>
              <a:fillRect l="0" t="0" r="0" b="-4856"/>
            </a:stretch>
          </a:blipFill>
        </p:spPr>
      </p:sp>
      <p:sp>
        <p:nvSpPr>
          <p:cNvPr name="TextBox 5" id="5"/>
          <p:cNvSpPr txBox="true"/>
          <p:nvPr/>
        </p:nvSpPr>
        <p:spPr>
          <a:xfrm rot="0">
            <a:off x="5357702" y="499615"/>
            <a:ext cx="7572595" cy="646430"/>
          </a:xfrm>
          <a:prstGeom prst="rect">
            <a:avLst/>
          </a:prstGeom>
        </p:spPr>
        <p:txBody>
          <a:bodyPr anchor="t" rtlCol="false" tIns="0" lIns="0" bIns="0" rIns="0">
            <a:spAutoFit/>
          </a:bodyPr>
          <a:lstStyle/>
          <a:p>
            <a:pPr algn="l" marL="0" indent="0" lvl="0">
              <a:lnSpc>
                <a:spcPts val="5319"/>
              </a:lnSpc>
              <a:spcBef>
                <a:spcPct val="0"/>
              </a:spcBef>
            </a:pPr>
            <a:r>
              <a:rPr lang="en-US" b="true" sz="3799" spc="-75">
                <a:solidFill>
                  <a:srgbClr val="FFFFFF"/>
                </a:solidFill>
                <a:latin typeface="Roboto Bold"/>
                <a:ea typeface="Roboto Bold"/>
                <a:cs typeface="Roboto Bold"/>
                <a:sym typeface="Roboto Bold"/>
              </a:rPr>
              <a:t>Part 4. Uniform Birthday Distribution</a:t>
            </a:r>
          </a:p>
        </p:txBody>
      </p:sp>
      <p:sp>
        <p:nvSpPr>
          <p:cNvPr name="TextBox 6" id="6"/>
          <p:cNvSpPr txBox="true"/>
          <p:nvPr/>
        </p:nvSpPr>
        <p:spPr>
          <a:xfrm rot="0">
            <a:off x="946726" y="2021931"/>
            <a:ext cx="16394547" cy="1120014"/>
          </a:xfrm>
          <a:prstGeom prst="rect">
            <a:avLst/>
          </a:prstGeom>
        </p:spPr>
        <p:txBody>
          <a:bodyPr anchor="t" rtlCol="false" tIns="0" lIns="0" bIns="0" rIns="0">
            <a:spAutoFit/>
          </a:bodyPr>
          <a:lstStyle/>
          <a:p>
            <a:pPr algn="just" marL="477145" indent="-238573" lvl="1">
              <a:lnSpc>
                <a:spcPts val="2873"/>
              </a:lnSpc>
              <a:buFont typeface="Arial"/>
              <a:buChar char="•"/>
            </a:pPr>
            <a:r>
              <a:rPr lang="en-US" sz="2210">
                <a:solidFill>
                  <a:srgbClr val="191919"/>
                </a:solidFill>
                <a:latin typeface="Roboto"/>
                <a:ea typeface="Roboto"/>
                <a:cs typeface="Roboto"/>
                <a:sym typeface="Roboto"/>
              </a:rPr>
              <a:t>Since all days of the year might have the same probability of birth: Is it true that birthdays follow a uniform distribution? </a:t>
            </a:r>
          </a:p>
          <a:p>
            <a:pPr algn="just" marL="477145" indent="-238573" lvl="1">
              <a:lnSpc>
                <a:spcPts val="2873"/>
              </a:lnSpc>
              <a:spcBef>
                <a:spcPct val="0"/>
              </a:spcBef>
              <a:buFont typeface="Arial"/>
              <a:buChar char="•"/>
            </a:pPr>
            <a:r>
              <a:rPr lang="en-US" sz="2210">
                <a:solidFill>
                  <a:srgbClr val="191919"/>
                </a:solidFill>
                <a:latin typeface="Roboto"/>
                <a:ea typeface="Roboto"/>
                <a:cs typeface="Roboto"/>
                <a:sym typeface="Roboto"/>
              </a:rPr>
              <a:t>We will verify this using a data set from Malaysia Open Portal, which contains records from 1920 to 2022</a:t>
            </a:r>
            <a:r>
              <a:rPr lang="en-US" sz="2210">
                <a:solidFill>
                  <a:srgbClr val="191919"/>
                </a:solidFill>
                <a:latin typeface="Roboto"/>
                <a:ea typeface="Roboto"/>
                <a:cs typeface="Roboto"/>
                <a:sym typeface="Roboto"/>
              </a:rPr>
              <a:t>.</a:t>
            </a:r>
          </a:p>
          <a:p>
            <a:pPr algn="just" marL="477145" indent="-238573" lvl="1">
              <a:lnSpc>
                <a:spcPts val="2873"/>
              </a:lnSpc>
              <a:spcBef>
                <a:spcPct val="0"/>
              </a:spcBef>
              <a:buFont typeface="Arial"/>
              <a:buChar char="•"/>
            </a:pPr>
            <a:r>
              <a:rPr lang="en-US" sz="2210">
                <a:solidFill>
                  <a:srgbClr val="191919"/>
                </a:solidFill>
                <a:latin typeface="Roboto"/>
                <a:ea typeface="Roboto"/>
                <a:cs typeface="Roboto"/>
                <a:sym typeface="Roboto"/>
              </a:rPr>
              <a:t>To ensure our analysis reflects the most up to date information, the data is filtered to only include dates from 1994 onward.</a:t>
            </a:r>
          </a:p>
        </p:txBody>
      </p:sp>
      <p:sp>
        <p:nvSpPr>
          <p:cNvPr name="TextBox 7" id="7"/>
          <p:cNvSpPr txBox="true"/>
          <p:nvPr/>
        </p:nvSpPr>
        <p:spPr>
          <a:xfrm rot="0">
            <a:off x="4029917" y="4018245"/>
            <a:ext cx="2655570" cy="362458"/>
          </a:xfrm>
          <a:prstGeom prst="rect">
            <a:avLst/>
          </a:prstGeom>
        </p:spPr>
        <p:txBody>
          <a:bodyPr anchor="t" rtlCol="false" tIns="0" lIns="0" bIns="0" rIns="0">
            <a:spAutoFit/>
          </a:bodyPr>
          <a:lstStyle/>
          <a:p>
            <a:pPr algn="ctr">
              <a:lnSpc>
                <a:spcPts val="2873"/>
              </a:lnSpc>
              <a:spcBef>
                <a:spcPct val="0"/>
              </a:spcBef>
            </a:pPr>
            <a:r>
              <a:rPr lang="en-US" b="true" sz="2210">
                <a:solidFill>
                  <a:srgbClr val="191919"/>
                </a:solidFill>
                <a:latin typeface="Roboto Bold"/>
                <a:ea typeface="Roboto Bold"/>
                <a:cs typeface="Roboto Bold"/>
                <a:sym typeface="Roboto Bold"/>
              </a:rPr>
              <a:t>Original Data Sample</a:t>
            </a:r>
          </a:p>
        </p:txBody>
      </p:sp>
      <p:sp>
        <p:nvSpPr>
          <p:cNvPr name="TextBox 8" id="8"/>
          <p:cNvSpPr txBox="true"/>
          <p:nvPr/>
        </p:nvSpPr>
        <p:spPr>
          <a:xfrm rot="0">
            <a:off x="11615451" y="4018245"/>
            <a:ext cx="2629694" cy="362458"/>
          </a:xfrm>
          <a:prstGeom prst="rect">
            <a:avLst/>
          </a:prstGeom>
        </p:spPr>
        <p:txBody>
          <a:bodyPr anchor="t" rtlCol="false" tIns="0" lIns="0" bIns="0" rIns="0">
            <a:spAutoFit/>
          </a:bodyPr>
          <a:lstStyle/>
          <a:p>
            <a:pPr algn="ctr">
              <a:lnSpc>
                <a:spcPts val="2873"/>
              </a:lnSpc>
              <a:spcBef>
                <a:spcPct val="0"/>
              </a:spcBef>
            </a:pPr>
            <a:r>
              <a:rPr lang="en-US" b="true" sz="2210">
                <a:solidFill>
                  <a:srgbClr val="191919"/>
                </a:solidFill>
                <a:latin typeface="Roboto Bold"/>
                <a:ea typeface="Roboto Bold"/>
                <a:cs typeface="Roboto Bold"/>
                <a:sym typeface="Roboto Bold"/>
              </a:rPr>
              <a:t>Filtered Data Sample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65118" y="2441935"/>
            <a:ext cx="8769124" cy="1294532"/>
          </a:xfrm>
          <a:custGeom>
            <a:avLst/>
            <a:gdLst/>
            <a:ahLst/>
            <a:cxnLst/>
            <a:rect r="r" b="b" t="t" l="l"/>
            <a:pathLst>
              <a:path h="1294532" w="8769124">
                <a:moveTo>
                  <a:pt x="0" y="0"/>
                </a:moveTo>
                <a:lnTo>
                  <a:pt x="8769124" y="0"/>
                </a:lnTo>
                <a:lnTo>
                  <a:pt x="8769124" y="1294532"/>
                </a:lnTo>
                <a:lnTo>
                  <a:pt x="0" y="1294532"/>
                </a:lnTo>
                <a:lnTo>
                  <a:pt x="0" y="0"/>
                </a:lnTo>
                <a:close/>
              </a:path>
            </a:pathLst>
          </a:custGeom>
          <a:blipFill>
            <a:blip r:embed="rId2"/>
            <a:stretch>
              <a:fillRect l="0" t="0" r="0" b="0"/>
            </a:stretch>
          </a:blipFill>
        </p:spPr>
      </p:sp>
      <p:sp>
        <p:nvSpPr>
          <p:cNvPr name="Freeform 3" id="3"/>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3"/>
            <a:stretch>
              <a:fillRect l="0" t="-652396" r="0" b="0"/>
            </a:stretch>
          </a:blipFill>
        </p:spPr>
      </p:sp>
      <p:sp>
        <p:nvSpPr>
          <p:cNvPr name="Freeform 4" id="4"/>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3"/>
            <a:stretch>
              <a:fillRect l="-697493" t="0" r="0" b="-398494"/>
            </a:stretch>
          </a:blipFill>
        </p:spPr>
      </p:sp>
      <p:sp>
        <p:nvSpPr>
          <p:cNvPr name="Freeform 5" id="5"/>
          <p:cNvSpPr/>
          <p:nvPr/>
        </p:nvSpPr>
        <p:spPr>
          <a:xfrm flipH="false" flipV="false" rot="0">
            <a:off x="3240602" y="4117467"/>
            <a:ext cx="10721666" cy="5284128"/>
          </a:xfrm>
          <a:custGeom>
            <a:avLst/>
            <a:gdLst/>
            <a:ahLst/>
            <a:cxnLst/>
            <a:rect r="r" b="b" t="t" l="l"/>
            <a:pathLst>
              <a:path h="5284128" w="10721666">
                <a:moveTo>
                  <a:pt x="0" y="0"/>
                </a:moveTo>
                <a:lnTo>
                  <a:pt x="10721666" y="0"/>
                </a:lnTo>
                <a:lnTo>
                  <a:pt x="10721666" y="5284127"/>
                </a:lnTo>
                <a:lnTo>
                  <a:pt x="0" y="5284127"/>
                </a:lnTo>
                <a:lnTo>
                  <a:pt x="0" y="0"/>
                </a:lnTo>
                <a:close/>
              </a:path>
            </a:pathLst>
          </a:custGeom>
          <a:blipFill>
            <a:blip r:embed="rId4"/>
            <a:stretch>
              <a:fillRect l="0" t="0" r="0" b="0"/>
            </a:stretch>
          </a:blipFill>
        </p:spPr>
      </p:sp>
      <p:sp>
        <p:nvSpPr>
          <p:cNvPr name="TextBox 6" id="6"/>
          <p:cNvSpPr txBox="true"/>
          <p:nvPr/>
        </p:nvSpPr>
        <p:spPr>
          <a:xfrm rot="0">
            <a:off x="1691448" y="1293296"/>
            <a:ext cx="13819975" cy="770316"/>
          </a:xfrm>
          <a:prstGeom prst="rect">
            <a:avLst/>
          </a:prstGeom>
        </p:spPr>
        <p:txBody>
          <a:bodyPr anchor="t" rtlCol="false" tIns="0" lIns="0" bIns="0" rIns="0">
            <a:spAutoFit/>
          </a:bodyPr>
          <a:lstStyle/>
          <a:p>
            <a:pPr algn="just">
              <a:lnSpc>
                <a:spcPts val="3048"/>
              </a:lnSpc>
            </a:pPr>
            <a:r>
              <a:rPr lang="en-US" sz="2345">
                <a:solidFill>
                  <a:srgbClr val="191919"/>
                </a:solidFill>
                <a:latin typeface="Roboto"/>
                <a:ea typeface="Roboto"/>
                <a:cs typeface="Roboto"/>
                <a:sym typeface="Roboto"/>
              </a:rPr>
              <a:t>To validate the assumption of a uniform distribution, the data is summarized using two statistical terms.</a:t>
            </a:r>
          </a:p>
          <a:p>
            <a:pPr algn="just">
              <a:lnSpc>
                <a:spcPts val="3048"/>
              </a:lnSpc>
              <a:spcBef>
                <a:spcPct val="0"/>
              </a:spcBef>
            </a:pPr>
            <a:r>
              <a:rPr lang="en-US" sz="2345">
                <a:solidFill>
                  <a:srgbClr val="191919"/>
                </a:solidFill>
                <a:latin typeface="Roboto"/>
                <a:ea typeface="Roboto"/>
                <a:cs typeface="Roboto"/>
                <a:sym typeface="Roboto"/>
              </a:rPr>
              <a:t>The first one is as follows:</a:t>
            </a:r>
          </a:p>
        </p:txBody>
      </p:sp>
      <p:sp>
        <p:nvSpPr>
          <p:cNvPr name="TextBox 7" id="7"/>
          <p:cNvSpPr txBox="true"/>
          <p:nvPr/>
        </p:nvSpPr>
        <p:spPr>
          <a:xfrm rot="0">
            <a:off x="10172971" y="2504048"/>
            <a:ext cx="6606576" cy="1141730"/>
          </a:xfrm>
          <a:prstGeom prst="rect">
            <a:avLst/>
          </a:prstGeom>
        </p:spPr>
        <p:txBody>
          <a:bodyPr anchor="t" rtlCol="false" tIns="0" lIns="0" bIns="0" rIns="0">
            <a:spAutoFit/>
          </a:bodyPr>
          <a:lstStyle/>
          <a:p>
            <a:pPr algn="just">
              <a:lnSpc>
                <a:spcPts val="3054"/>
              </a:lnSpc>
            </a:pPr>
            <a:r>
              <a:rPr lang="en-US" sz="2349">
                <a:solidFill>
                  <a:srgbClr val="191919"/>
                </a:solidFill>
                <a:latin typeface="Alice"/>
                <a:ea typeface="Alice"/>
                <a:cs typeface="Alice"/>
                <a:sym typeface="Alice"/>
              </a:rPr>
              <a:t>for </a:t>
            </a:r>
            <a:r>
              <a:rPr lang="en-US" sz="2349" i="true">
                <a:solidFill>
                  <a:srgbClr val="191919"/>
                </a:solidFill>
                <a:latin typeface="Alice Italics"/>
                <a:ea typeface="Alice Italics"/>
                <a:cs typeface="Alice Italics"/>
                <a:sym typeface="Alice Italics"/>
              </a:rPr>
              <a:t>j=1</a:t>
            </a:r>
            <a:r>
              <a:rPr lang="en-US" sz="2349">
                <a:solidFill>
                  <a:srgbClr val="191919"/>
                </a:solidFill>
                <a:latin typeface="Alice"/>
                <a:ea typeface="Alice"/>
                <a:cs typeface="Alice"/>
                <a:sym typeface="Alice"/>
              </a:rPr>
              <a:t> (Monday),...,7 (Sunday)</a:t>
            </a:r>
          </a:p>
          <a:p>
            <a:pPr algn="just">
              <a:lnSpc>
                <a:spcPts val="3054"/>
              </a:lnSpc>
            </a:pPr>
            <a:r>
              <a:rPr lang="en-US" sz="2349">
                <a:solidFill>
                  <a:srgbClr val="191919"/>
                </a:solidFill>
                <a:latin typeface="Alice"/>
                <a:ea typeface="Alice"/>
                <a:cs typeface="Alice"/>
                <a:sym typeface="Alice"/>
              </a:rPr>
              <a:t>for </a:t>
            </a:r>
            <a:r>
              <a:rPr lang="en-US" sz="2349" i="true">
                <a:solidFill>
                  <a:srgbClr val="191919"/>
                </a:solidFill>
                <a:latin typeface="Alice Italics"/>
                <a:ea typeface="Alice Italics"/>
                <a:cs typeface="Alice Italics"/>
                <a:sym typeface="Alice Italics"/>
              </a:rPr>
              <a:t>k=1</a:t>
            </a:r>
            <a:r>
              <a:rPr lang="en-US" sz="2349">
                <a:solidFill>
                  <a:srgbClr val="191919"/>
                </a:solidFill>
                <a:latin typeface="Alice"/>
                <a:ea typeface="Alice"/>
                <a:cs typeface="Alice"/>
                <a:sym typeface="Alice"/>
              </a:rPr>
              <a:t> (January),...,12 (December)</a:t>
            </a:r>
          </a:p>
          <a:p>
            <a:pPr algn="just">
              <a:lnSpc>
                <a:spcPts val="3054"/>
              </a:lnSpc>
              <a:spcBef>
                <a:spcPct val="0"/>
              </a:spcBef>
            </a:pPr>
            <a:r>
              <a:rPr lang="en-US" sz="2349">
                <a:solidFill>
                  <a:srgbClr val="191919"/>
                </a:solidFill>
                <a:latin typeface="Alice"/>
                <a:ea typeface="Alice"/>
                <a:cs typeface="Alice"/>
                <a:sym typeface="Alice"/>
              </a:rPr>
              <a:t>where </a:t>
            </a:r>
            <a:r>
              <a:rPr lang="en-US" sz="2349" i="true">
                <a:solidFill>
                  <a:srgbClr val="191919"/>
                </a:solidFill>
                <a:latin typeface="Alice Italics"/>
                <a:ea typeface="Alice Italics"/>
                <a:cs typeface="Alice Italics"/>
                <a:sym typeface="Alice Italics"/>
              </a:rPr>
              <a:t>m E {1,...,M}</a:t>
            </a:r>
            <a:r>
              <a:rPr lang="en-US" sz="2349">
                <a:solidFill>
                  <a:srgbClr val="191919"/>
                </a:solidFill>
                <a:latin typeface="Alice"/>
                <a:ea typeface="Alice"/>
                <a:cs typeface="Alice"/>
                <a:sym typeface="Alice"/>
              </a:rPr>
              <a:t> indicates the years analized.</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335204" y="1031806"/>
            <a:ext cx="10741423" cy="6628992"/>
          </a:xfrm>
          <a:custGeom>
            <a:avLst/>
            <a:gdLst/>
            <a:ahLst/>
            <a:cxnLst/>
            <a:rect r="r" b="b" t="t" l="l"/>
            <a:pathLst>
              <a:path h="6628992" w="10741423">
                <a:moveTo>
                  <a:pt x="0" y="0"/>
                </a:moveTo>
                <a:lnTo>
                  <a:pt x="10741422" y="0"/>
                </a:lnTo>
                <a:lnTo>
                  <a:pt x="10741422" y="6628993"/>
                </a:lnTo>
                <a:lnTo>
                  <a:pt x="0" y="6628993"/>
                </a:lnTo>
                <a:lnTo>
                  <a:pt x="0" y="0"/>
                </a:lnTo>
                <a:close/>
              </a:path>
            </a:pathLst>
          </a:custGeom>
          <a:blipFill>
            <a:blip r:embed="rId2"/>
            <a:stretch>
              <a:fillRect l="0" t="0" r="0" b="0"/>
            </a:stretch>
          </a:blipFill>
        </p:spPr>
      </p:sp>
      <p:sp>
        <p:nvSpPr>
          <p:cNvPr name="TextBox 3" id="3"/>
          <p:cNvSpPr txBox="true"/>
          <p:nvPr/>
        </p:nvSpPr>
        <p:spPr>
          <a:xfrm rot="0">
            <a:off x="5337689" y="507277"/>
            <a:ext cx="7612622" cy="646430"/>
          </a:xfrm>
          <a:prstGeom prst="rect">
            <a:avLst/>
          </a:prstGeom>
        </p:spPr>
        <p:txBody>
          <a:bodyPr anchor="t" rtlCol="false" tIns="0" lIns="0" bIns="0" rIns="0">
            <a:spAutoFit/>
          </a:bodyPr>
          <a:lstStyle/>
          <a:p>
            <a:pPr algn="l" marL="0" indent="0" lvl="0">
              <a:lnSpc>
                <a:spcPts val="5319"/>
              </a:lnSpc>
              <a:spcBef>
                <a:spcPct val="0"/>
              </a:spcBef>
            </a:pPr>
            <a:r>
              <a:rPr lang="en-US" b="true" sz="3799" spc="-75">
                <a:solidFill>
                  <a:srgbClr val="FFFFFF"/>
                </a:solidFill>
                <a:latin typeface="Roboto Bold"/>
                <a:ea typeface="Roboto Bold"/>
                <a:cs typeface="Roboto Bold"/>
                <a:sym typeface="Roboto Bold"/>
              </a:rPr>
              <a:t>Part 4. Uniform Birthday Distribution</a:t>
            </a:r>
          </a:p>
        </p:txBody>
      </p:sp>
      <p:sp>
        <p:nvSpPr>
          <p:cNvPr name="TextBox 4" id="4"/>
          <p:cNvSpPr txBox="true"/>
          <p:nvPr/>
        </p:nvSpPr>
        <p:spPr>
          <a:xfrm rot="0">
            <a:off x="1407701" y="8106984"/>
            <a:ext cx="14928794" cy="1151316"/>
          </a:xfrm>
          <a:prstGeom prst="rect">
            <a:avLst/>
          </a:prstGeom>
        </p:spPr>
        <p:txBody>
          <a:bodyPr anchor="t" rtlCol="false" tIns="0" lIns="0" bIns="0" rIns="0">
            <a:spAutoFit/>
          </a:bodyPr>
          <a:lstStyle/>
          <a:p>
            <a:pPr algn="just" marL="0" indent="0" lvl="0">
              <a:lnSpc>
                <a:spcPts val="3048"/>
              </a:lnSpc>
              <a:spcBef>
                <a:spcPct val="0"/>
              </a:spcBef>
            </a:pPr>
            <a:r>
              <a:rPr lang="en-US" sz="2345" strike="noStrike" u="none">
                <a:solidFill>
                  <a:srgbClr val="191919"/>
                </a:solidFill>
                <a:latin typeface="Roboto"/>
                <a:ea typeface="Roboto"/>
                <a:cs typeface="Roboto"/>
                <a:sym typeface="Roboto"/>
              </a:rPr>
              <a:t>Although we expected a uniform distribution over the seven days of the week for each month, the dataset shows a different pattern. From Monday to Friday, the average remains stable and almost uniform, but it clearly decreases on Saturday and Sunday across all months.</a:t>
            </a:r>
          </a:p>
        </p:txBody>
      </p:sp>
      <p:sp>
        <p:nvSpPr>
          <p:cNvPr name="Freeform 5" id="5"/>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3"/>
            <a:stretch>
              <a:fillRect l="0" t="-652396" r="0" b="0"/>
            </a:stretch>
          </a:blipFill>
        </p:spPr>
      </p:sp>
      <p:sp>
        <p:nvSpPr>
          <p:cNvPr name="Freeform 6" id="6"/>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3"/>
            <a:stretch>
              <a:fillRect l="-697493" t="0" r="0" b="-398494"/>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28304" y="2244588"/>
            <a:ext cx="8515038" cy="1333787"/>
          </a:xfrm>
          <a:custGeom>
            <a:avLst/>
            <a:gdLst/>
            <a:ahLst/>
            <a:cxnLst/>
            <a:rect r="r" b="b" t="t" l="l"/>
            <a:pathLst>
              <a:path h="1333787" w="8515038">
                <a:moveTo>
                  <a:pt x="0" y="0"/>
                </a:moveTo>
                <a:lnTo>
                  <a:pt x="8515038" y="0"/>
                </a:lnTo>
                <a:lnTo>
                  <a:pt x="8515038" y="1333787"/>
                </a:lnTo>
                <a:lnTo>
                  <a:pt x="0" y="1333787"/>
                </a:lnTo>
                <a:lnTo>
                  <a:pt x="0" y="0"/>
                </a:lnTo>
                <a:close/>
              </a:path>
            </a:pathLst>
          </a:custGeom>
          <a:blipFill>
            <a:blip r:embed="rId2"/>
            <a:stretch>
              <a:fillRect l="0" t="0" r="0" b="0"/>
            </a:stretch>
          </a:blipFill>
        </p:spPr>
      </p:sp>
      <p:sp>
        <p:nvSpPr>
          <p:cNvPr name="Freeform 3" id="3"/>
          <p:cNvSpPr/>
          <p:nvPr/>
        </p:nvSpPr>
        <p:spPr>
          <a:xfrm flipH="false" flipV="false" rot="0">
            <a:off x="6091938" y="3934571"/>
            <a:ext cx="5985779" cy="5668813"/>
          </a:xfrm>
          <a:custGeom>
            <a:avLst/>
            <a:gdLst/>
            <a:ahLst/>
            <a:cxnLst/>
            <a:rect r="r" b="b" t="t" l="l"/>
            <a:pathLst>
              <a:path h="5668813" w="5985779">
                <a:moveTo>
                  <a:pt x="0" y="0"/>
                </a:moveTo>
                <a:lnTo>
                  <a:pt x="5985779" y="0"/>
                </a:lnTo>
                <a:lnTo>
                  <a:pt x="5985779" y="5668813"/>
                </a:lnTo>
                <a:lnTo>
                  <a:pt x="0" y="5668813"/>
                </a:lnTo>
                <a:lnTo>
                  <a:pt x="0" y="0"/>
                </a:lnTo>
                <a:close/>
              </a:path>
            </a:pathLst>
          </a:custGeom>
          <a:blipFill>
            <a:blip r:embed="rId3"/>
            <a:stretch>
              <a:fillRect l="0" t="0" r="0" b="0"/>
            </a:stretch>
          </a:blipFill>
        </p:spPr>
      </p:sp>
      <p:sp>
        <p:nvSpPr>
          <p:cNvPr name="TextBox 4" id="4"/>
          <p:cNvSpPr txBox="true"/>
          <p:nvPr/>
        </p:nvSpPr>
        <p:spPr>
          <a:xfrm rot="0">
            <a:off x="5357702" y="507277"/>
            <a:ext cx="7572595" cy="646430"/>
          </a:xfrm>
          <a:prstGeom prst="rect">
            <a:avLst/>
          </a:prstGeom>
        </p:spPr>
        <p:txBody>
          <a:bodyPr anchor="t" rtlCol="false" tIns="0" lIns="0" bIns="0" rIns="0">
            <a:spAutoFit/>
          </a:bodyPr>
          <a:lstStyle/>
          <a:p>
            <a:pPr algn="l" marL="0" indent="0" lvl="0">
              <a:lnSpc>
                <a:spcPts val="5319"/>
              </a:lnSpc>
              <a:spcBef>
                <a:spcPct val="0"/>
              </a:spcBef>
            </a:pPr>
            <a:r>
              <a:rPr lang="en-US" b="true" sz="3799" spc="-75">
                <a:solidFill>
                  <a:srgbClr val="FFFFFF"/>
                </a:solidFill>
                <a:latin typeface="Roboto Bold"/>
                <a:ea typeface="Roboto Bold"/>
                <a:cs typeface="Roboto Bold"/>
                <a:sym typeface="Roboto Bold"/>
              </a:rPr>
              <a:t>Part 4. Uniform Birthday Distribution</a:t>
            </a:r>
          </a:p>
        </p:txBody>
      </p:sp>
      <p:sp>
        <p:nvSpPr>
          <p:cNvPr name="TextBox 5" id="5"/>
          <p:cNvSpPr txBox="true"/>
          <p:nvPr/>
        </p:nvSpPr>
        <p:spPr>
          <a:xfrm rot="0">
            <a:off x="2174840" y="1293296"/>
            <a:ext cx="13819975" cy="770316"/>
          </a:xfrm>
          <a:prstGeom prst="rect">
            <a:avLst/>
          </a:prstGeom>
        </p:spPr>
        <p:txBody>
          <a:bodyPr anchor="t" rtlCol="false" tIns="0" lIns="0" bIns="0" rIns="0">
            <a:spAutoFit/>
          </a:bodyPr>
          <a:lstStyle/>
          <a:p>
            <a:pPr algn="just">
              <a:lnSpc>
                <a:spcPts val="3048"/>
              </a:lnSpc>
            </a:pPr>
            <a:r>
              <a:rPr lang="en-US" sz="2345">
                <a:solidFill>
                  <a:srgbClr val="191919"/>
                </a:solidFill>
                <a:latin typeface="Roboto"/>
                <a:ea typeface="Roboto"/>
                <a:cs typeface="Roboto"/>
                <a:sym typeface="Roboto"/>
              </a:rPr>
              <a:t>To validate the assumption of a uniform distribution, the data is summarized using two statistical terms.</a:t>
            </a:r>
          </a:p>
          <a:p>
            <a:pPr algn="just">
              <a:lnSpc>
                <a:spcPts val="3048"/>
              </a:lnSpc>
              <a:spcBef>
                <a:spcPct val="0"/>
              </a:spcBef>
            </a:pPr>
            <a:r>
              <a:rPr lang="en-US" sz="2345">
                <a:solidFill>
                  <a:srgbClr val="191919"/>
                </a:solidFill>
                <a:latin typeface="Roboto"/>
                <a:ea typeface="Roboto"/>
                <a:cs typeface="Roboto"/>
                <a:sym typeface="Roboto"/>
              </a:rPr>
              <a:t>The second one is as follows:</a:t>
            </a:r>
          </a:p>
        </p:txBody>
      </p:sp>
      <p:sp>
        <p:nvSpPr>
          <p:cNvPr name="TextBox 6" id="6"/>
          <p:cNvSpPr txBox="true"/>
          <p:nvPr/>
        </p:nvSpPr>
        <p:spPr>
          <a:xfrm rot="0">
            <a:off x="10202728" y="2216013"/>
            <a:ext cx="6606576" cy="1141730"/>
          </a:xfrm>
          <a:prstGeom prst="rect">
            <a:avLst/>
          </a:prstGeom>
        </p:spPr>
        <p:txBody>
          <a:bodyPr anchor="t" rtlCol="false" tIns="0" lIns="0" bIns="0" rIns="0">
            <a:spAutoFit/>
          </a:bodyPr>
          <a:lstStyle/>
          <a:p>
            <a:pPr algn="just">
              <a:lnSpc>
                <a:spcPts val="3054"/>
              </a:lnSpc>
            </a:pPr>
            <a:r>
              <a:rPr lang="en-US" sz="2349">
                <a:solidFill>
                  <a:srgbClr val="191919"/>
                </a:solidFill>
                <a:latin typeface="Alice"/>
                <a:ea typeface="Alice"/>
                <a:cs typeface="Alice"/>
                <a:sym typeface="Alice"/>
              </a:rPr>
              <a:t>for </a:t>
            </a:r>
            <a:r>
              <a:rPr lang="en-US" sz="2349" i="true">
                <a:solidFill>
                  <a:srgbClr val="191919"/>
                </a:solidFill>
                <a:latin typeface="Alice Italics"/>
                <a:ea typeface="Alice Italics"/>
                <a:cs typeface="Alice Italics"/>
                <a:sym typeface="Alice Italics"/>
              </a:rPr>
              <a:t>j=1</a:t>
            </a:r>
            <a:r>
              <a:rPr lang="en-US" sz="2349">
                <a:solidFill>
                  <a:srgbClr val="191919"/>
                </a:solidFill>
                <a:latin typeface="Alice"/>
                <a:ea typeface="Alice"/>
                <a:cs typeface="Alice"/>
                <a:sym typeface="Alice"/>
              </a:rPr>
              <a:t> (Monday),...,7 (Sunday)</a:t>
            </a:r>
          </a:p>
          <a:p>
            <a:pPr algn="just">
              <a:lnSpc>
                <a:spcPts val="3054"/>
              </a:lnSpc>
            </a:pPr>
            <a:r>
              <a:rPr lang="en-US" sz="2349">
                <a:solidFill>
                  <a:srgbClr val="191919"/>
                </a:solidFill>
                <a:latin typeface="Alice"/>
                <a:ea typeface="Alice"/>
                <a:cs typeface="Alice"/>
                <a:sym typeface="Alice"/>
              </a:rPr>
              <a:t>for </a:t>
            </a:r>
            <a:r>
              <a:rPr lang="en-US" sz="2349" i="true">
                <a:solidFill>
                  <a:srgbClr val="191919"/>
                </a:solidFill>
                <a:latin typeface="Alice Italics"/>
                <a:ea typeface="Alice Italics"/>
                <a:cs typeface="Alice Italics"/>
                <a:sym typeface="Alice Italics"/>
              </a:rPr>
              <a:t>k=1</a:t>
            </a:r>
            <a:r>
              <a:rPr lang="en-US" sz="2349">
                <a:solidFill>
                  <a:srgbClr val="191919"/>
                </a:solidFill>
                <a:latin typeface="Alice"/>
                <a:ea typeface="Alice"/>
                <a:cs typeface="Alice"/>
                <a:sym typeface="Alice"/>
              </a:rPr>
              <a:t> (January),...,12 (December)</a:t>
            </a:r>
          </a:p>
          <a:p>
            <a:pPr algn="just">
              <a:lnSpc>
                <a:spcPts val="3054"/>
              </a:lnSpc>
              <a:spcBef>
                <a:spcPct val="0"/>
              </a:spcBef>
            </a:pPr>
            <a:r>
              <a:rPr lang="en-US" sz="2349">
                <a:solidFill>
                  <a:srgbClr val="191919"/>
                </a:solidFill>
                <a:latin typeface="Alice"/>
                <a:ea typeface="Alice"/>
                <a:cs typeface="Alice"/>
                <a:sym typeface="Alice"/>
              </a:rPr>
              <a:t>where </a:t>
            </a:r>
            <a:r>
              <a:rPr lang="en-US" sz="2349" i="true">
                <a:solidFill>
                  <a:srgbClr val="191919"/>
                </a:solidFill>
                <a:latin typeface="Alice Italics"/>
                <a:ea typeface="Alice Italics"/>
                <a:cs typeface="Alice Italics"/>
                <a:sym typeface="Alice Italics"/>
              </a:rPr>
              <a:t>m E {1,...,M}</a:t>
            </a:r>
            <a:r>
              <a:rPr lang="en-US" sz="2349">
                <a:solidFill>
                  <a:srgbClr val="191919"/>
                </a:solidFill>
                <a:latin typeface="Alice"/>
                <a:ea typeface="Alice"/>
                <a:cs typeface="Alice"/>
                <a:sym typeface="Alice"/>
              </a:rPr>
              <a:t> indicates the years analized.</a:t>
            </a:r>
          </a:p>
        </p:txBody>
      </p:sp>
      <p:sp>
        <p:nvSpPr>
          <p:cNvPr name="Freeform 7" id="7"/>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4"/>
            <a:stretch>
              <a:fillRect l="0" t="-652396" r="0" b="0"/>
            </a:stretch>
          </a:blipFill>
        </p:spPr>
      </p:sp>
      <p:sp>
        <p:nvSpPr>
          <p:cNvPr name="Freeform 8" id="8"/>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4"/>
            <a:stretch>
              <a:fillRect l="-697493" t="0" r="0" b="-398494"/>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357702" y="477520"/>
            <a:ext cx="7572595" cy="646430"/>
          </a:xfrm>
          <a:prstGeom prst="rect">
            <a:avLst/>
          </a:prstGeom>
        </p:spPr>
        <p:txBody>
          <a:bodyPr anchor="t" rtlCol="false" tIns="0" lIns="0" bIns="0" rIns="0">
            <a:spAutoFit/>
          </a:bodyPr>
          <a:lstStyle/>
          <a:p>
            <a:pPr algn="l" marL="0" indent="0" lvl="0">
              <a:lnSpc>
                <a:spcPts val="5319"/>
              </a:lnSpc>
              <a:spcBef>
                <a:spcPct val="0"/>
              </a:spcBef>
            </a:pPr>
            <a:r>
              <a:rPr lang="en-US" b="true" sz="3799" spc="-75">
                <a:solidFill>
                  <a:srgbClr val="FFFFFF"/>
                </a:solidFill>
                <a:latin typeface="Roboto Bold"/>
                <a:ea typeface="Roboto Bold"/>
                <a:cs typeface="Roboto Bold"/>
                <a:sym typeface="Roboto Bold"/>
              </a:rPr>
              <a:t>Part 4. Uniform Birthday Distribution</a:t>
            </a:r>
          </a:p>
        </p:txBody>
      </p:sp>
      <p:sp>
        <p:nvSpPr>
          <p:cNvPr name="Freeform 3" id="3"/>
          <p:cNvSpPr/>
          <p:nvPr/>
        </p:nvSpPr>
        <p:spPr>
          <a:xfrm flipH="false" flipV="false" rot="0">
            <a:off x="3777075" y="1123950"/>
            <a:ext cx="10733851" cy="6624319"/>
          </a:xfrm>
          <a:custGeom>
            <a:avLst/>
            <a:gdLst/>
            <a:ahLst/>
            <a:cxnLst/>
            <a:rect r="r" b="b" t="t" l="l"/>
            <a:pathLst>
              <a:path h="6624319" w="10733851">
                <a:moveTo>
                  <a:pt x="0" y="0"/>
                </a:moveTo>
                <a:lnTo>
                  <a:pt x="10733850" y="0"/>
                </a:lnTo>
                <a:lnTo>
                  <a:pt x="10733850" y="6624319"/>
                </a:lnTo>
                <a:lnTo>
                  <a:pt x="0" y="6624319"/>
                </a:lnTo>
                <a:lnTo>
                  <a:pt x="0" y="0"/>
                </a:lnTo>
                <a:close/>
              </a:path>
            </a:pathLst>
          </a:custGeom>
          <a:blipFill>
            <a:blip r:embed="rId2"/>
            <a:stretch>
              <a:fillRect l="0" t="0" r="0" b="0"/>
            </a:stretch>
          </a:blipFill>
        </p:spPr>
      </p:sp>
      <p:sp>
        <p:nvSpPr>
          <p:cNvPr name="TextBox 4" id="4"/>
          <p:cNvSpPr txBox="true"/>
          <p:nvPr/>
        </p:nvSpPr>
        <p:spPr>
          <a:xfrm rot="0">
            <a:off x="1028700" y="8106984"/>
            <a:ext cx="16230600" cy="1151316"/>
          </a:xfrm>
          <a:prstGeom prst="rect">
            <a:avLst/>
          </a:prstGeom>
        </p:spPr>
        <p:txBody>
          <a:bodyPr anchor="t" rtlCol="false" tIns="0" lIns="0" bIns="0" rIns="0">
            <a:spAutoFit/>
          </a:bodyPr>
          <a:lstStyle/>
          <a:p>
            <a:pPr algn="just" marL="0" indent="0" lvl="0">
              <a:lnSpc>
                <a:spcPts val="3048"/>
              </a:lnSpc>
              <a:spcBef>
                <a:spcPct val="0"/>
              </a:spcBef>
            </a:pPr>
            <a:r>
              <a:rPr lang="en-US" sz="2345" strike="noStrike" u="none">
                <a:solidFill>
                  <a:srgbClr val="191919"/>
                </a:solidFill>
                <a:latin typeface="Roboto"/>
                <a:ea typeface="Roboto"/>
                <a:cs typeface="Roboto"/>
                <a:sym typeface="Roboto"/>
              </a:rPr>
              <a:t>In the bar plot, we can see that September and October have the highest average daily birth rates, while January and December have the lowest averages. Once again, we should consider that the assumption that birthdays follow a uniform distribution might not be true.</a:t>
            </a:r>
          </a:p>
        </p:txBody>
      </p:sp>
      <p:sp>
        <p:nvSpPr>
          <p:cNvPr name="Freeform 5" id="5"/>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3"/>
            <a:stretch>
              <a:fillRect l="0" t="-652396" r="0" b="0"/>
            </a:stretch>
          </a:blipFill>
        </p:spPr>
      </p:sp>
      <p:sp>
        <p:nvSpPr>
          <p:cNvPr name="Freeform 6" id="6"/>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3"/>
            <a:stretch>
              <a:fillRect l="-697493" t="0" r="0" b="-398494"/>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06459" y="1162050"/>
            <a:ext cx="9889400" cy="6103172"/>
          </a:xfrm>
          <a:custGeom>
            <a:avLst/>
            <a:gdLst/>
            <a:ahLst/>
            <a:cxnLst/>
            <a:rect r="r" b="b" t="t" l="l"/>
            <a:pathLst>
              <a:path h="6103172" w="9889400">
                <a:moveTo>
                  <a:pt x="0" y="0"/>
                </a:moveTo>
                <a:lnTo>
                  <a:pt x="9889400" y="0"/>
                </a:lnTo>
                <a:lnTo>
                  <a:pt x="9889400" y="6103172"/>
                </a:lnTo>
                <a:lnTo>
                  <a:pt x="0" y="6103172"/>
                </a:lnTo>
                <a:lnTo>
                  <a:pt x="0" y="0"/>
                </a:lnTo>
                <a:close/>
              </a:path>
            </a:pathLst>
          </a:custGeom>
          <a:blipFill>
            <a:blip r:embed="rId2"/>
            <a:stretch>
              <a:fillRect l="0" t="0" r="0" b="0"/>
            </a:stretch>
          </a:blipFill>
        </p:spPr>
      </p:sp>
      <p:sp>
        <p:nvSpPr>
          <p:cNvPr name="TextBox 3" id="3"/>
          <p:cNvSpPr txBox="true"/>
          <p:nvPr/>
        </p:nvSpPr>
        <p:spPr>
          <a:xfrm rot="0">
            <a:off x="5311614" y="515620"/>
            <a:ext cx="7664771" cy="646430"/>
          </a:xfrm>
          <a:prstGeom prst="rect">
            <a:avLst/>
          </a:prstGeom>
        </p:spPr>
        <p:txBody>
          <a:bodyPr anchor="t" rtlCol="false" tIns="0" lIns="0" bIns="0" rIns="0">
            <a:spAutoFit/>
          </a:bodyPr>
          <a:lstStyle/>
          <a:p>
            <a:pPr algn="l" marL="0" indent="0" lvl="0">
              <a:lnSpc>
                <a:spcPts val="5319"/>
              </a:lnSpc>
              <a:spcBef>
                <a:spcPct val="0"/>
              </a:spcBef>
            </a:pPr>
            <a:r>
              <a:rPr lang="en-US" b="true" sz="3799" spc="-75">
                <a:solidFill>
                  <a:srgbClr val="FFFFFF"/>
                </a:solidFill>
                <a:latin typeface="Roboto Bold"/>
                <a:ea typeface="Roboto Bold"/>
                <a:cs typeface="Roboto Bold"/>
                <a:sym typeface="Roboto Bold"/>
              </a:rPr>
              <a:t>Part 4. Uniform Birthday Distribution</a:t>
            </a:r>
          </a:p>
        </p:txBody>
      </p:sp>
      <p:sp>
        <p:nvSpPr>
          <p:cNvPr name="TextBox 4" id="4"/>
          <p:cNvSpPr txBox="true"/>
          <p:nvPr/>
        </p:nvSpPr>
        <p:spPr>
          <a:xfrm rot="0">
            <a:off x="1756356" y="7586858"/>
            <a:ext cx="15276139" cy="1532316"/>
          </a:xfrm>
          <a:prstGeom prst="rect">
            <a:avLst/>
          </a:prstGeom>
        </p:spPr>
        <p:txBody>
          <a:bodyPr anchor="t" rtlCol="false" tIns="0" lIns="0" bIns="0" rIns="0">
            <a:spAutoFit/>
          </a:bodyPr>
          <a:lstStyle/>
          <a:p>
            <a:pPr algn="just" marL="0" indent="0" lvl="0">
              <a:lnSpc>
                <a:spcPts val="3048"/>
              </a:lnSpc>
              <a:spcBef>
                <a:spcPct val="0"/>
              </a:spcBef>
            </a:pPr>
            <a:r>
              <a:rPr lang="en-US" sz="2345" strike="noStrike" u="none">
                <a:solidFill>
                  <a:srgbClr val="191919"/>
                </a:solidFill>
                <a:latin typeface="Roboto"/>
                <a:ea typeface="Roboto"/>
                <a:cs typeface="Roboto"/>
                <a:sym typeface="Roboto"/>
              </a:rPr>
              <a:t>The </a:t>
            </a:r>
            <a:r>
              <a:rPr lang="en-US" b="true" sz="2345" strike="noStrike" u="none">
                <a:solidFill>
                  <a:srgbClr val="191919"/>
                </a:solidFill>
                <a:latin typeface="Roboto Bold"/>
                <a:ea typeface="Roboto Bold"/>
                <a:cs typeface="Roboto Bold"/>
                <a:sym typeface="Roboto Bold"/>
              </a:rPr>
              <a:t>Chi square test</a:t>
            </a:r>
            <a:r>
              <a:rPr lang="en-US" sz="2345" strike="noStrike" u="none">
                <a:solidFill>
                  <a:srgbClr val="191919"/>
                </a:solidFill>
                <a:latin typeface="Roboto"/>
                <a:ea typeface="Roboto"/>
                <a:cs typeface="Roboto"/>
                <a:sym typeface="Roboto"/>
              </a:rPr>
              <a:t> shows high discrepancy between the real data and the expected data. In this test, the null hypothesis assumed that births are equally likely on any day of the year. However, the test strongly rejects this assumption, since the p-value is extremely low (2.2e-16) This is less than the significance level </a:t>
            </a:r>
            <a:r>
              <a:rPr lang="en-US" sz="2345" i="true" strike="noStrike" u="none">
                <a:solidFill>
                  <a:srgbClr val="191919"/>
                </a:solidFill>
                <a:latin typeface="Roboto Italics"/>
                <a:ea typeface="Roboto Italics"/>
                <a:cs typeface="Roboto Italics"/>
                <a:sym typeface="Roboto Italics"/>
              </a:rPr>
              <a:t>0.05</a:t>
            </a:r>
            <a:r>
              <a:rPr lang="en-US" sz="2345" strike="noStrike" u="none">
                <a:solidFill>
                  <a:srgbClr val="191919"/>
                </a:solidFill>
                <a:latin typeface="Roboto"/>
                <a:ea typeface="Roboto"/>
                <a:cs typeface="Roboto"/>
                <a:sym typeface="Roboto"/>
              </a:rPr>
              <a:t>, meaning births are not uniformly distributed across the year. Some days have more births than expected, while others have fewer.</a:t>
            </a:r>
          </a:p>
        </p:txBody>
      </p:sp>
      <p:sp>
        <p:nvSpPr>
          <p:cNvPr name="TextBox 5" id="5"/>
          <p:cNvSpPr txBox="true"/>
          <p:nvPr/>
        </p:nvSpPr>
        <p:spPr>
          <a:xfrm rot="0">
            <a:off x="11924484" y="2941514"/>
            <a:ext cx="4707177" cy="371595"/>
          </a:xfrm>
          <a:prstGeom prst="rect">
            <a:avLst/>
          </a:prstGeom>
        </p:spPr>
        <p:txBody>
          <a:bodyPr anchor="t" rtlCol="false" tIns="0" lIns="0" bIns="0" rIns="0">
            <a:spAutoFit/>
          </a:bodyPr>
          <a:lstStyle/>
          <a:p>
            <a:pPr algn="ctr">
              <a:lnSpc>
                <a:spcPts val="2912"/>
              </a:lnSpc>
              <a:spcBef>
                <a:spcPct val="0"/>
              </a:spcBef>
            </a:pPr>
            <a:r>
              <a:rPr lang="en-US" b="true" sz="2240">
                <a:solidFill>
                  <a:srgbClr val="191919"/>
                </a:solidFill>
                <a:latin typeface="Roboto Bold"/>
                <a:ea typeface="Roboto Bold"/>
                <a:cs typeface="Roboto Bold"/>
                <a:sym typeface="Roboto Bold"/>
              </a:rPr>
              <a:t>Chi-squared test results:</a:t>
            </a:r>
          </a:p>
        </p:txBody>
      </p:sp>
      <p:sp>
        <p:nvSpPr>
          <p:cNvPr name="TextBox 6" id="6"/>
          <p:cNvSpPr txBox="true"/>
          <p:nvPr/>
        </p:nvSpPr>
        <p:spPr>
          <a:xfrm rot="0">
            <a:off x="13089308" y="3439381"/>
            <a:ext cx="2479328" cy="1216660"/>
          </a:xfrm>
          <a:prstGeom prst="rect">
            <a:avLst/>
          </a:prstGeom>
        </p:spPr>
        <p:txBody>
          <a:bodyPr anchor="t" rtlCol="false" tIns="0" lIns="0" bIns="0" rIns="0">
            <a:spAutoFit/>
          </a:bodyPr>
          <a:lstStyle/>
          <a:p>
            <a:pPr algn="l">
              <a:lnSpc>
                <a:spcPts val="3289"/>
              </a:lnSpc>
              <a:spcBef>
                <a:spcPct val="0"/>
              </a:spcBef>
            </a:pPr>
            <a:r>
              <a:rPr lang="en-US" sz="2349" spc="-46">
                <a:solidFill>
                  <a:srgbClr val="000000"/>
                </a:solidFill>
                <a:latin typeface="Alice Bold"/>
                <a:ea typeface="Alice Bold"/>
                <a:cs typeface="Alice Bold"/>
                <a:sym typeface="Alice Bold"/>
              </a:rPr>
              <a:t>X-squared</a:t>
            </a:r>
            <a:r>
              <a:rPr lang="en-US" sz="2349" spc="-46">
                <a:solidFill>
                  <a:srgbClr val="000000"/>
                </a:solidFill>
                <a:latin typeface="Alice"/>
                <a:ea typeface="Alice"/>
                <a:cs typeface="Alice"/>
                <a:sym typeface="Alice"/>
              </a:rPr>
              <a:t> = 9891.9</a:t>
            </a:r>
          </a:p>
          <a:p>
            <a:pPr algn="l">
              <a:lnSpc>
                <a:spcPts val="3289"/>
              </a:lnSpc>
              <a:spcBef>
                <a:spcPct val="0"/>
              </a:spcBef>
            </a:pPr>
            <a:r>
              <a:rPr lang="en-US" sz="2349" spc="-46">
                <a:solidFill>
                  <a:srgbClr val="000000"/>
                </a:solidFill>
                <a:latin typeface="Alice Bold"/>
                <a:ea typeface="Alice Bold"/>
                <a:cs typeface="Alice Bold"/>
                <a:sym typeface="Alice Bold"/>
              </a:rPr>
              <a:t>df</a:t>
            </a:r>
            <a:r>
              <a:rPr lang="en-US" sz="2349" spc="-46">
                <a:solidFill>
                  <a:srgbClr val="000000"/>
                </a:solidFill>
                <a:latin typeface="Alice"/>
                <a:ea typeface="Alice"/>
                <a:cs typeface="Alice"/>
                <a:sym typeface="Alice"/>
              </a:rPr>
              <a:t>                   =  3 64</a:t>
            </a:r>
          </a:p>
          <a:p>
            <a:pPr algn="l">
              <a:lnSpc>
                <a:spcPts val="3289"/>
              </a:lnSpc>
              <a:spcBef>
                <a:spcPct val="0"/>
              </a:spcBef>
            </a:pPr>
            <a:r>
              <a:rPr lang="en-US" sz="2349" spc="-46">
                <a:solidFill>
                  <a:srgbClr val="000000"/>
                </a:solidFill>
                <a:latin typeface="Alice Bold"/>
                <a:ea typeface="Alice Bold"/>
                <a:cs typeface="Alice Bold"/>
                <a:sym typeface="Alice Bold"/>
              </a:rPr>
              <a:t>p-value      </a:t>
            </a:r>
            <a:r>
              <a:rPr lang="en-US" sz="2349" spc="-46">
                <a:solidFill>
                  <a:srgbClr val="000000"/>
                </a:solidFill>
                <a:latin typeface="Alice"/>
                <a:ea typeface="Alice"/>
                <a:cs typeface="Alice"/>
                <a:sym typeface="Alice"/>
              </a:rPr>
              <a:t> = 2.2e-16</a:t>
            </a:r>
          </a:p>
        </p:txBody>
      </p:sp>
      <p:sp>
        <p:nvSpPr>
          <p:cNvPr name="Freeform 7" id="7"/>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3"/>
            <a:stretch>
              <a:fillRect l="0" t="-652396" r="0" b="0"/>
            </a:stretch>
          </a:blipFill>
        </p:spPr>
      </p:sp>
      <p:sp>
        <p:nvSpPr>
          <p:cNvPr name="Freeform 8" id="8"/>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3"/>
            <a:stretch>
              <a:fillRect l="-697493" t="0" r="0" b="-398494"/>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8691244" y="3906194"/>
            <a:ext cx="4562303" cy="2972087"/>
          </a:xfrm>
          <a:custGeom>
            <a:avLst/>
            <a:gdLst/>
            <a:ahLst/>
            <a:cxnLst/>
            <a:rect r="r" b="b" t="t" l="l"/>
            <a:pathLst>
              <a:path h="2972087" w="4562303">
                <a:moveTo>
                  <a:pt x="0" y="0"/>
                </a:moveTo>
                <a:lnTo>
                  <a:pt x="4562303" y="0"/>
                </a:lnTo>
                <a:lnTo>
                  <a:pt x="4562303" y="2972087"/>
                </a:lnTo>
                <a:lnTo>
                  <a:pt x="0" y="2972087"/>
                </a:lnTo>
                <a:lnTo>
                  <a:pt x="0" y="0"/>
                </a:lnTo>
                <a:close/>
              </a:path>
            </a:pathLst>
          </a:custGeom>
          <a:blipFill>
            <a:blip r:embed="rId3"/>
            <a:stretch>
              <a:fillRect l="0" t="0" r="0" b="-25032"/>
            </a:stretch>
          </a:blipFill>
        </p:spPr>
      </p:sp>
      <p:sp>
        <p:nvSpPr>
          <p:cNvPr name="Freeform 4" id="4"/>
          <p:cNvSpPr/>
          <p:nvPr/>
        </p:nvSpPr>
        <p:spPr>
          <a:xfrm flipH="false" flipV="false" rot="0">
            <a:off x="8691244" y="7113223"/>
            <a:ext cx="4562303" cy="2145077"/>
          </a:xfrm>
          <a:custGeom>
            <a:avLst/>
            <a:gdLst/>
            <a:ahLst/>
            <a:cxnLst/>
            <a:rect r="r" b="b" t="t" l="l"/>
            <a:pathLst>
              <a:path h="2145077" w="4562303">
                <a:moveTo>
                  <a:pt x="0" y="0"/>
                </a:moveTo>
                <a:lnTo>
                  <a:pt x="4562303" y="0"/>
                </a:lnTo>
                <a:lnTo>
                  <a:pt x="4562303" y="2145077"/>
                </a:lnTo>
                <a:lnTo>
                  <a:pt x="0" y="2145077"/>
                </a:lnTo>
                <a:lnTo>
                  <a:pt x="0" y="0"/>
                </a:lnTo>
                <a:close/>
              </a:path>
            </a:pathLst>
          </a:custGeom>
          <a:blipFill>
            <a:blip r:embed="rId4"/>
            <a:stretch>
              <a:fillRect l="0" t="-72557" r="0" b="0"/>
            </a:stretch>
          </a:blipFill>
        </p:spPr>
      </p:sp>
      <p:grpSp>
        <p:nvGrpSpPr>
          <p:cNvPr name="Group 5" id="5"/>
          <p:cNvGrpSpPr/>
          <p:nvPr/>
        </p:nvGrpSpPr>
        <p:grpSpPr>
          <a:xfrm rot="0">
            <a:off x="8351953" y="3749983"/>
            <a:ext cx="5507374" cy="5647264"/>
            <a:chOff x="0" y="0"/>
            <a:chExt cx="1450502" cy="1487345"/>
          </a:xfrm>
        </p:grpSpPr>
        <p:sp>
          <p:nvSpPr>
            <p:cNvPr name="Freeform 6" id="6"/>
            <p:cNvSpPr/>
            <p:nvPr/>
          </p:nvSpPr>
          <p:spPr>
            <a:xfrm flipH="false" flipV="false" rot="0">
              <a:off x="0" y="0"/>
              <a:ext cx="1450502" cy="1487345"/>
            </a:xfrm>
            <a:custGeom>
              <a:avLst/>
              <a:gdLst/>
              <a:ahLst/>
              <a:cxnLst/>
              <a:rect r="r" b="b" t="t" l="l"/>
              <a:pathLst>
                <a:path h="1487345" w="1450502">
                  <a:moveTo>
                    <a:pt x="0" y="0"/>
                  </a:moveTo>
                  <a:lnTo>
                    <a:pt x="1450502" y="0"/>
                  </a:lnTo>
                  <a:lnTo>
                    <a:pt x="1450502" y="1487345"/>
                  </a:lnTo>
                  <a:lnTo>
                    <a:pt x="0" y="1487345"/>
                  </a:lnTo>
                  <a:close/>
                </a:path>
              </a:pathLst>
            </a:custGeom>
            <a:solidFill>
              <a:srgbClr val="000000">
                <a:alpha val="0"/>
              </a:srgbClr>
            </a:solidFill>
            <a:ln w="95250" cap="sq">
              <a:solidFill>
                <a:srgbClr val="5CE1E6"/>
              </a:solidFill>
              <a:prstDash val="solid"/>
              <a:miter/>
            </a:ln>
          </p:spPr>
        </p:sp>
        <p:sp>
          <p:nvSpPr>
            <p:cNvPr name="TextBox 7" id="7"/>
            <p:cNvSpPr txBox="true"/>
            <p:nvPr/>
          </p:nvSpPr>
          <p:spPr>
            <a:xfrm>
              <a:off x="0" y="-38100"/>
              <a:ext cx="1450502" cy="1525445"/>
            </a:xfrm>
            <a:prstGeom prst="rect">
              <a:avLst/>
            </a:prstGeom>
          </p:spPr>
          <p:txBody>
            <a:bodyPr anchor="ctr" rtlCol="false" tIns="50800" lIns="50800" bIns="50800" rIns="50800"/>
            <a:lstStyle/>
            <a:p>
              <a:pPr algn="ctr">
                <a:lnSpc>
                  <a:spcPts val="2600"/>
                </a:lnSpc>
              </a:pPr>
            </a:p>
          </p:txBody>
        </p:sp>
      </p:grpSp>
      <p:sp>
        <p:nvSpPr>
          <p:cNvPr name="Freeform 8" id="8"/>
          <p:cNvSpPr/>
          <p:nvPr/>
        </p:nvSpPr>
        <p:spPr>
          <a:xfrm flipH="false" flipV="false" rot="958424">
            <a:off x="10585699" y="3373026"/>
            <a:ext cx="1039882" cy="753915"/>
          </a:xfrm>
          <a:custGeom>
            <a:avLst/>
            <a:gdLst/>
            <a:ahLst/>
            <a:cxnLst/>
            <a:rect r="r" b="b" t="t" l="l"/>
            <a:pathLst>
              <a:path h="753915" w="1039882">
                <a:moveTo>
                  <a:pt x="0" y="0"/>
                </a:moveTo>
                <a:lnTo>
                  <a:pt x="1039882" y="0"/>
                </a:lnTo>
                <a:lnTo>
                  <a:pt x="1039882" y="753915"/>
                </a:lnTo>
                <a:lnTo>
                  <a:pt x="0" y="753915"/>
                </a:lnTo>
                <a:lnTo>
                  <a:pt x="0" y="0"/>
                </a:lnTo>
                <a:close/>
              </a:path>
            </a:pathLst>
          </a:custGeom>
          <a:blipFill>
            <a:blip r:embed="rId5">
              <a:alphaModFix amt="81000"/>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465481" y="390432"/>
            <a:ext cx="14920767" cy="638268"/>
          </a:xfrm>
          <a:prstGeom prst="rect">
            <a:avLst/>
          </a:prstGeom>
        </p:spPr>
        <p:txBody>
          <a:bodyPr anchor="t" rtlCol="false" tIns="0" lIns="0" bIns="0" rIns="0">
            <a:spAutoFit/>
          </a:bodyPr>
          <a:lstStyle/>
          <a:p>
            <a:pPr algn="ctr" marL="0" indent="0" lvl="0">
              <a:lnSpc>
                <a:spcPts val="5244"/>
              </a:lnSpc>
              <a:spcBef>
                <a:spcPct val="0"/>
              </a:spcBef>
            </a:pPr>
            <a:r>
              <a:rPr lang="en-US" b="true" sz="3746" spc="-74">
                <a:solidFill>
                  <a:srgbClr val="FFFFFF"/>
                </a:solidFill>
                <a:latin typeface="Roboto Bold"/>
                <a:ea typeface="Roboto Bold"/>
                <a:cs typeface="Roboto Bold"/>
                <a:sym typeface="Roboto Bold"/>
              </a:rPr>
              <a:t>Part 5.  Smoothed Weekly Birth Distribution </a:t>
            </a:r>
          </a:p>
        </p:txBody>
      </p:sp>
      <p:sp>
        <p:nvSpPr>
          <p:cNvPr name="TextBox 10" id="10"/>
          <p:cNvSpPr txBox="true"/>
          <p:nvPr/>
        </p:nvSpPr>
        <p:spPr>
          <a:xfrm rot="0">
            <a:off x="1993714" y="2024381"/>
            <a:ext cx="14522750" cy="1208258"/>
          </a:xfrm>
          <a:prstGeom prst="rect">
            <a:avLst/>
          </a:prstGeom>
        </p:spPr>
        <p:txBody>
          <a:bodyPr anchor="t" rtlCol="false" tIns="0" lIns="0" bIns="0" rIns="0">
            <a:spAutoFit/>
          </a:bodyPr>
          <a:lstStyle/>
          <a:p>
            <a:pPr algn="just">
              <a:lnSpc>
                <a:spcPts val="3163"/>
              </a:lnSpc>
              <a:spcBef>
                <a:spcPct val="0"/>
              </a:spcBef>
            </a:pPr>
            <a:r>
              <a:rPr lang="en-US" sz="2433">
                <a:solidFill>
                  <a:srgbClr val="191919"/>
                </a:solidFill>
                <a:latin typeface="Roboto"/>
                <a:ea typeface="Roboto"/>
                <a:cs typeface="Roboto"/>
                <a:sym typeface="Roboto"/>
              </a:rPr>
              <a:t>Since we observed a difference in births by day of the week, we can analyze the problem from a different angle by “smoothing” the data and removing variation. The proportion of daily births was consistently low on weekends, so we can smooth the data by observing full weeks of births instead.</a:t>
            </a:r>
          </a:p>
        </p:txBody>
      </p:sp>
      <p:sp>
        <p:nvSpPr>
          <p:cNvPr name="TextBox 11" id="11"/>
          <p:cNvSpPr txBox="true"/>
          <p:nvPr/>
        </p:nvSpPr>
        <p:spPr>
          <a:xfrm rot="0">
            <a:off x="3298837" y="5316038"/>
            <a:ext cx="4266342" cy="548733"/>
          </a:xfrm>
          <a:prstGeom prst="rect">
            <a:avLst/>
          </a:prstGeom>
        </p:spPr>
        <p:txBody>
          <a:bodyPr anchor="t" rtlCol="false" tIns="0" lIns="0" bIns="0" rIns="0">
            <a:spAutoFit/>
          </a:bodyPr>
          <a:lstStyle/>
          <a:p>
            <a:pPr algn="l" marL="679296" indent="-339648" lvl="1">
              <a:lnSpc>
                <a:spcPts val="4404"/>
              </a:lnSpc>
              <a:spcBef>
                <a:spcPct val="0"/>
              </a:spcBef>
              <a:buAutoNum type="arabicPeriod" startAt="1"/>
            </a:pPr>
            <a:r>
              <a:rPr lang="en-US" b="true" sz="3146" spc="-62">
                <a:solidFill>
                  <a:srgbClr val="191919"/>
                </a:solidFill>
                <a:latin typeface="Roboto Bold"/>
                <a:ea typeface="Roboto Bold"/>
                <a:cs typeface="Roboto Bold"/>
                <a:sym typeface="Roboto Bold"/>
              </a:rPr>
              <a:t>Data Preparation </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2"/>
            <a:stretch>
              <a:fillRect l="0" t="-652396" r="0" b="0"/>
            </a:stretch>
          </a:blipFill>
        </p:spPr>
      </p:sp>
      <p:sp>
        <p:nvSpPr>
          <p:cNvPr name="Freeform 3" id="3"/>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2"/>
            <a:stretch>
              <a:fillRect l="-697493" t="0" r="0" b="-398494"/>
            </a:stretch>
          </a:blipFill>
        </p:spPr>
      </p:sp>
      <p:grpSp>
        <p:nvGrpSpPr>
          <p:cNvPr name="Group 4" id="4"/>
          <p:cNvGrpSpPr/>
          <p:nvPr/>
        </p:nvGrpSpPr>
        <p:grpSpPr>
          <a:xfrm rot="0">
            <a:off x="551243" y="1751616"/>
            <a:ext cx="15423168" cy="1444507"/>
            <a:chOff x="0" y="0"/>
            <a:chExt cx="20564224" cy="1926009"/>
          </a:xfrm>
        </p:grpSpPr>
        <p:sp>
          <p:nvSpPr>
            <p:cNvPr name="Freeform 5" id="5"/>
            <p:cNvSpPr/>
            <p:nvPr/>
          </p:nvSpPr>
          <p:spPr>
            <a:xfrm flipH="false" flipV="false" rot="0">
              <a:off x="0" y="0"/>
              <a:ext cx="8174342" cy="1926009"/>
            </a:xfrm>
            <a:custGeom>
              <a:avLst/>
              <a:gdLst/>
              <a:ahLst/>
              <a:cxnLst/>
              <a:rect r="r" b="b" t="t" l="l"/>
              <a:pathLst>
                <a:path h="1926009" w="8174342">
                  <a:moveTo>
                    <a:pt x="0" y="0"/>
                  </a:moveTo>
                  <a:lnTo>
                    <a:pt x="8174342" y="0"/>
                  </a:lnTo>
                  <a:lnTo>
                    <a:pt x="8174342" y="1926009"/>
                  </a:lnTo>
                  <a:lnTo>
                    <a:pt x="0" y="1926009"/>
                  </a:lnTo>
                  <a:lnTo>
                    <a:pt x="0" y="0"/>
                  </a:lnTo>
                  <a:close/>
                </a:path>
              </a:pathLst>
            </a:custGeom>
            <a:blipFill>
              <a:blip r:embed="rId3"/>
              <a:stretch>
                <a:fillRect l="0" t="0" r="0" b="0"/>
              </a:stretch>
            </a:blipFill>
          </p:spPr>
        </p:sp>
        <p:sp>
          <p:nvSpPr>
            <p:cNvPr name="Freeform 6" id="6"/>
            <p:cNvSpPr/>
            <p:nvPr/>
          </p:nvSpPr>
          <p:spPr>
            <a:xfrm flipH="false" flipV="false" rot="0">
              <a:off x="7792660" y="315022"/>
              <a:ext cx="12771564" cy="1337316"/>
            </a:xfrm>
            <a:custGeom>
              <a:avLst/>
              <a:gdLst/>
              <a:ahLst/>
              <a:cxnLst/>
              <a:rect r="r" b="b" t="t" l="l"/>
              <a:pathLst>
                <a:path h="1337316" w="12771564">
                  <a:moveTo>
                    <a:pt x="0" y="0"/>
                  </a:moveTo>
                  <a:lnTo>
                    <a:pt x="12771564" y="0"/>
                  </a:lnTo>
                  <a:lnTo>
                    <a:pt x="12771564" y="1337315"/>
                  </a:lnTo>
                  <a:lnTo>
                    <a:pt x="0" y="1337315"/>
                  </a:lnTo>
                  <a:lnTo>
                    <a:pt x="0" y="0"/>
                  </a:lnTo>
                  <a:close/>
                </a:path>
              </a:pathLst>
            </a:custGeom>
            <a:blipFill>
              <a:blip r:embed="rId4"/>
              <a:stretch>
                <a:fillRect l="-17983" t="0" r="0" b="0"/>
              </a:stretch>
            </a:blipFill>
          </p:spPr>
        </p:sp>
      </p:grpSp>
      <p:sp>
        <p:nvSpPr>
          <p:cNvPr name="Freeform 7" id="7"/>
          <p:cNvSpPr/>
          <p:nvPr/>
        </p:nvSpPr>
        <p:spPr>
          <a:xfrm flipH="false" flipV="false" rot="0">
            <a:off x="789971" y="6059973"/>
            <a:ext cx="12839870" cy="1540784"/>
          </a:xfrm>
          <a:custGeom>
            <a:avLst/>
            <a:gdLst/>
            <a:ahLst/>
            <a:cxnLst/>
            <a:rect r="r" b="b" t="t" l="l"/>
            <a:pathLst>
              <a:path h="1540784" w="12839870">
                <a:moveTo>
                  <a:pt x="0" y="0"/>
                </a:moveTo>
                <a:lnTo>
                  <a:pt x="12839871" y="0"/>
                </a:lnTo>
                <a:lnTo>
                  <a:pt x="12839871" y="1540785"/>
                </a:lnTo>
                <a:lnTo>
                  <a:pt x="0" y="1540785"/>
                </a:lnTo>
                <a:lnTo>
                  <a:pt x="0" y="0"/>
                </a:lnTo>
                <a:close/>
              </a:path>
            </a:pathLst>
          </a:custGeom>
          <a:blipFill>
            <a:blip r:embed="rId5"/>
            <a:stretch>
              <a:fillRect l="0" t="0" r="0" b="0"/>
            </a:stretch>
          </a:blipFill>
        </p:spPr>
      </p:sp>
      <p:sp>
        <p:nvSpPr>
          <p:cNvPr name="Freeform 8" id="8"/>
          <p:cNvSpPr/>
          <p:nvPr/>
        </p:nvSpPr>
        <p:spPr>
          <a:xfrm flipH="false" flipV="false" rot="0">
            <a:off x="15811504" y="2859930"/>
            <a:ext cx="1447796" cy="2587198"/>
          </a:xfrm>
          <a:custGeom>
            <a:avLst/>
            <a:gdLst/>
            <a:ahLst/>
            <a:cxnLst/>
            <a:rect r="r" b="b" t="t" l="l"/>
            <a:pathLst>
              <a:path h="2587198" w="1447796">
                <a:moveTo>
                  <a:pt x="0" y="0"/>
                </a:moveTo>
                <a:lnTo>
                  <a:pt x="1447796" y="0"/>
                </a:lnTo>
                <a:lnTo>
                  <a:pt x="1447796" y="2587198"/>
                </a:lnTo>
                <a:lnTo>
                  <a:pt x="0" y="2587198"/>
                </a:lnTo>
                <a:lnTo>
                  <a:pt x="0" y="0"/>
                </a:lnTo>
                <a:close/>
              </a:path>
            </a:pathLst>
          </a:custGeom>
          <a:blipFill>
            <a:blip r:embed="rId6"/>
            <a:stretch>
              <a:fillRect l="-500669" t="0" r="0" b="0"/>
            </a:stretch>
          </a:blipFill>
        </p:spPr>
      </p:sp>
      <p:grpSp>
        <p:nvGrpSpPr>
          <p:cNvPr name="Group 9" id="9"/>
          <p:cNvGrpSpPr/>
          <p:nvPr/>
        </p:nvGrpSpPr>
        <p:grpSpPr>
          <a:xfrm rot="0">
            <a:off x="13680902" y="6059973"/>
            <a:ext cx="3460506" cy="2558456"/>
            <a:chOff x="0" y="0"/>
            <a:chExt cx="4614008" cy="3411275"/>
          </a:xfrm>
        </p:grpSpPr>
        <p:sp>
          <p:nvSpPr>
            <p:cNvPr name="Freeform 10" id="10"/>
            <p:cNvSpPr/>
            <p:nvPr/>
          </p:nvSpPr>
          <p:spPr>
            <a:xfrm flipH="false" flipV="false" rot="0">
              <a:off x="0" y="53043"/>
              <a:ext cx="2566338" cy="3305189"/>
            </a:xfrm>
            <a:custGeom>
              <a:avLst/>
              <a:gdLst/>
              <a:ahLst/>
              <a:cxnLst/>
              <a:rect r="r" b="b" t="t" l="l"/>
              <a:pathLst>
                <a:path h="3305189" w="2566338">
                  <a:moveTo>
                    <a:pt x="0" y="0"/>
                  </a:moveTo>
                  <a:lnTo>
                    <a:pt x="2566338" y="0"/>
                  </a:lnTo>
                  <a:lnTo>
                    <a:pt x="2566338" y="3305189"/>
                  </a:lnTo>
                  <a:lnTo>
                    <a:pt x="0" y="3305189"/>
                  </a:lnTo>
                  <a:lnTo>
                    <a:pt x="0" y="0"/>
                  </a:lnTo>
                  <a:close/>
                </a:path>
              </a:pathLst>
            </a:custGeom>
            <a:blipFill>
              <a:blip r:embed="rId7"/>
              <a:stretch>
                <a:fillRect l="0" t="0" r="-349255" b="-73541"/>
              </a:stretch>
            </a:blipFill>
          </p:spPr>
        </p:sp>
        <p:sp>
          <p:nvSpPr>
            <p:cNvPr name="Freeform 11" id="11"/>
            <p:cNvSpPr/>
            <p:nvPr/>
          </p:nvSpPr>
          <p:spPr>
            <a:xfrm flipH="false" flipV="false" rot="0">
              <a:off x="1643686" y="0"/>
              <a:ext cx="2970322" cy="3411275"/>
            </a:xfrm>
            <a:custGeom>
              <a:avLst/>
              <a:gdLst/>
              <a:ahLst/>
              <a:cxnLst/>
              <a:rect r="r" b="b" t="t" l="l"/>
              <a:pathLst>
                <a:path h="3411275" w="2970322">
                  <a:moveTo>
                    <a:pt x="0" y="0"/>
                  </a:moveTo>
                  <a:lnTo>
                    <a:pt x="2970322" y="0"/>
                  </a:lnTo>
                  <a:lnTo>
                    <a:pt x="2970322" y="3411275"/>
                  </a:lnTo>
                  <a:lnTo>
                    <a:pt x="0" y="3411275"/>
                  </a:lnTo>
                  <a:lnTo>
                    <a:pt x="0" y="0"/>
                  </a:lnTo>
                  <a:close/>
                </a:path>
              </a:pathLst>
            </a:custGeom>
            <a:blipFill>
              <a:blip r:embed="rId7"/>
              <a:stretch>
                <a:fillRect l="-317478" t="0" r="0" b="-80847"/>
              </a:stretch>
            </a:blipFill>
          </p:spPr>
        </p:sp>
      </p:grpSp>
      <p:sp>
        <p:nvSpPr>
          <p:cNvPr name="Freeform 12" id="12"/>
          <p:cNvSpPr/>
          <p:nvPr/>
        </p:nvSpPr>
        <p:spPr>
          <a:xfrm flipH="false" flipV="false" rot="0">
            <a:off x="13864549" y="2859930"/>
            <a:ext cx="1946956" cy="2587198"/>
          </a:xfrm>
          <a:custGeom>
            <a:avLst/>
            <a:gdLst/>
            <a:ahLst/>
            <a:cxnLst/>
            <a:rect r="r" b="b" t="t" l="l"/>
            <a:pathLst>
              <a:path h="2587198" w="1946956">
                <a:moveTo>
                  <a:pt x="0" y="0"/>
                </a:moveTo>
                <a:lnTo>
                  <a:pt x="1946955" y="0"/>
                </a:lnTo>
                <a:lnTo>
                  <a:pt x="1946955" y="2587198"/>
                </a:lnTo>
                <a:lnTo>
                  <a:pt x="0" y="2587198"/>
                </a:lnTo>
                <a:lnTo>
                  <a:pt x="0" y="0"/>
                </a:lnTo>
                <a:close/>
              </a:path>
            </a:pathLst>
          </a:custGeom>
          <a:blipFill>
            <a:blip r:embed="rId6"/>
            <a:stretch>
              <a:fillRect l="-197300" t="0" r="-149369" b="0"/>
            </a:stretch>
          </a:blipFill>
        </p:spPr>
      </p:sp>
      <p:sp>
        <p:nvSpPr>
          <p:cNvPr name="Freeform 13" id="13"/>
          <p:cNvSpPr/>
          <p:nvPr/>
        </p:nvSpPr>
        <p:spPr>
          <a:xfrm flipH="false" flipV="false" rot="0">
            <a:off x="11852485" y="2859930"/>
            <a:ext cx="2012063" cy="2587198"/>
          </a:xfrm>
          <a:custGeom>
            <a:avLst/>
            <a:gdLst/>
            <a:ahLst/>
            <a:cxnLst/>
            <a:rect r="r" b="b" t="t" l="l"/>
            <a:pathLst>
              <a:path h="2587198" w="2012063">
                <a:moveTo>
                  <a:pt x="0" y="0"/>
                </a:moveTo>
                <a:lnTo>
                  <a:pt x="2012064" y="0"/>
                </a:lnTo>
                <a:lnTo>
                  <a:pt x="2012064" y="2587198"/>
                </a:lnTo>
                <a:lnTo>
                  <a:pt x="0" y="2587198"/>
                </a:lnTo>
                <a:lnTo>
                  <a:pt x="0" y="0"/>
                </a:lnTo>
                <a:close/>
              </a:path>
            </a:pathLst>
          </a:custGeom>
          <a:blipFill>
            <a:blip r:embed="rId6"/>
            <a:stretch>
              <a:fillRect l="0" t="0" r="-332216" b="0"/>
            </a:stretch>
          </a:blipFill>
        </p:spPr>
      </p:sp>
      <p:grpSp>
        <p:nvGrpSpPr>
          <p:cNvPr name="Group 14" id="14"/>
          <p:cNvGrpSpPr/>
          <p:nvPr/>
        </p:nvGrpSpPr>
        <p:grpSpPr>
          <a:xfrm rot="0">
            <a:off x="11751926" y="2859930"/>
            <a:ext cx="5507374" cy="2587198"/>
            <a:chOff x="0" y="0"/>
            <a:chExt cx="1450502" cy="681402"/>
          </a:xfrm>
        </p:grpSpPr>
        <p:sp>
          <p:nvSpPr>
            <p:cNvPr name="Freeform 15" id="15"/>
            <p:cNvSpPr/>
            <p:nvPr/>
          </p:nvSpPr>
          <p:spPr>
            <a:xfrm flipH="false" flipV="false" rot="0">
              <a:off x="0" y="0"/>
              <a:ext cx="1450502" cy="681402"/>
            </a:xfrm>
            <a:custGeom>
              <a:avLst/>
              <a:gdLst/>
              <a:ahLst/>
              <a:cxnLst/>
              <a:rect r="r" b="b" t="t" l="l"/>
              <a:pathLst>
                <a:path h="681402" w="1450502">
                  <a:moveTo>
                    <a:pt x="0" y="0"/>
                  </a:moveTo>
                  <a:lnTo>
                    <a:pt x="1450502" y="0"/>
                  </a:lnTo>
                  <a:lnTo>
                    <a:pt x="1450502" y="681402"/>
                  </a:lnTo>
                  <a:lnTo>
                    <a:pt x="0" y="681402"/>
                  </a:lnTo>
                  <a:close/>
                </a:path>
              </a:pathLst>
            </a:custGeom>
            <a:solidFill>
              <a:srgbClr val="000000">
                <a:alpha val="0"/>
              </a:srgbClr>
            </a:solidFill>
            <a:ln w="95250" cap="sq">
              <a:solidFill>
                <a:srgbClr val="00BF63"/>
              </a:solidFill>
              <a:prstDash val="solid"/>
              <a:miter/>
            </a:ln>
          </p:spPr>
        </p:sp>
        <p:sp>
          <p:nvSpPr>
            <p:cNvPr name="TextBox 16" id="16"/>
            <p:cNvSpPr txBox="true"/>
            <p:nvPr/>
          </p:nvSpPr>
          <p:spPr>
            <a:xfrm>
              <a:off x="0" y="-38100"/>
              <a:ext cx="1450502" cy="719502"/>
            </a:xfrm>
            <a:prstGeom prst="rect">
              <a:avLst/>
            </a:prstGeom>
          </p:spPr>
          <p:txBody>
            <a:bodyPr anchor="ctr" rtlCol="false" tIns="50800" lIns="50800" bIns="50800" rIns="50800"/>
            <a:lstStyle/>
            <a:p>
              <a:pPr algn="ctr">
                <a:lnSpc>
                  <a:spcPts val="2600"/>
                </a:lnSpc>
              </a:pPr>
            </a:p>
          </p:txBody>
        </p:sp>
      </p:grpSp>
      <p:grpSp>
        <p:nvGrpSpPr>
          <p:cNvPr name="Group 17" id="17"/>
          <p:cNvGrpSpPr/>
          <p:nvPr/>
        </p:nvGrpSpPr>
        <p:grpSpPr>
          <a:xfrm rot="0">
            <a:off x="13466432" y="6059973"/>
            <a:ext cx="3792868" cy="2587198"/>
            <a:chOff x="0" y="0"/>
            <a:chExt cx="998945" cy="681402"/>
          </a:xfrm>
        </p:grpSpPr>
        <p:sp>
          <p:nvSpPr>
            <p:cNvPr name="Freeform 18" id="18"/>
            <p:cNvSpPr/>
            <p:nvPr/>
          </p:nvSpPr>
          <p:spPr>
            <a:xfrm flipH="false" flipV="false" rot="0">
              <a:off x="0" y="0"/>
              <a:ext cx="998945" cy="681402"/>
            </a:xfrm>
            <a:custGeom>
              <a:avLst/>
              <a:gdLst/>
              <a:ahLst/>
              <a:cxnLst/>
              <a:rect r="r" b="b" t="t" l="l"/>
              <a:pathLst>
                <a:path h="681402" w="998945">
                  <a:moveTo>
                    <a:pt x="0" y="0"/>
                  </a:moveTo>
                  <a:lnTo>
                    <a:pt x="998945" y="0"/>
                  </a:lnTo>
                  <a:lnTo>
                    <a:pt x="998945" y="681402"/>
                  </a:lnTo>
                  <a:lnTo>
                    <a:pt x="0" y="681402"/>
                  </a:lnTo>
                  <a:close/>
                </a:path>
              </a:pathLst>
            </a:custGeom>
            <a:solidFill>
              <a:srgbClr val="000000">
                <a:alpha val="0"/>
              </a:srgbClr>
            </a:solidFill>
            <a:ln w="95250" cap="sq">
              <a:solidFill>
                <a:srgbClr val="AD38CE"/>
              </a:solidFill>
              <a:prstDash val="solid"/>
              <a:miter/>
            </a:ln>
          </p:spPr>
        </p:sp>
        <p:sp>
          <p:nvSpPr>
            <p:cNvPr name="TextBox 19" id="19"/>
            <p:cNvSpPr txBox="true"/>
            <p:nvPr/>
          </p:nvSpPr>
          <p:spPr>
            <a:xfrm>
              <a:off x="0" y="-38100"/>
              <a:ext cx="998945" cy="719502"/>
            </a:xfrm>
            <a:prstGeom prst="rect">
              <a:avLst/>
            </a:prstGeom>
          </p:spPr>
          <p:txBody>
            <a:bodyPr anchor="ctr" rtlCol="false" tIns="50800" lIns="50800" bIns="50800" rIns="50800"/>
            <a:lstStyle/>
            <a:p>
              <a:pPr algn="ctr">
                <a:lnSpc>
                  <a:spcPts val="2600"/>
                </a:lnSpc>
              </a:pPr>
            </a:p>
          </p:txBody>
        </p:sp>
      </p:grpSp>
      <p:sp>
        <p:nvSpPr>
          <p:cNvPr name="Freeform 20" id="20"/>
          <p:cNvSpPr/>
          <p:nvPr/>
        </p:nvSpPr>
        <p:spPr>
          <a:xfrm flipH="false" flipV="false" rot="2007528">
            <a:off x="13082402" y="2355934"/>
            <a:ext cx="1682442" cy="1152473"/>
          </a:xfrm>
          <a:custGeom>
            <a:avLst/>
            <a:gdLst/>
            <a:ahLst/>
            <a:cxnLst/>
            <a:rect r="r" b="b" t="t" l="l"/>
            <a:pathLst>
              <a:path h="1152473" w="1682442">
                <a:moveTo>
                  <a:pt x="0" y="0"/>
                </a:moveTo>
                <a:lnTo>
                  <a:pt x="1682442" y="0"/>
                </a:lnTo>
                <a:lnTo>
                  <a:pt x="1682442" y="1152472"/>
                </a:lnTo>
                <a:lnTo>
                  <a:pt x="0" y="115247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1" id="21"/>
          <p:cNvSpPr/>
          <p:nvPr/>
        </p:nvSpPr>
        <p:spPr>
          <a:xfrm flipH="false" flipV="false" rot="0">
            <a:off x="14314189" y="5156283"/>
            <a:ext cx="2193930" cy="903690"/>
          </a:xfrm>
          <a:custGeom>
            <a:avLst/>
            <a:gdLst/>
            <a:ahLst/>
            <a:cxnLst/>
            <a:rect r="r" b="b" t="t" l="l"/>
            <a:pathLst>
              <a:path h="903690" w="2193930">
                <a:moveTo>
                  <a:pt x="0" y="0"/>
                </a:moveTo>
                <a:lnTo>
                  <a:pt x="2193931" y="0"/>
                </a:lnTo>
                <a:lnTo>
                  <a:pt x="2193931" y="903690"/>
                </a:lnTo>
                <a:lnTo>
                  <a:pt x="0" y="903690"/>
                </a:lnTo>
                <a:lnTo>
                  <a:pt x="0" y="0"/>
                </a:lnTo>
                <a:close/>
              </a:path>
            </a:pathLst>
          </a:custGeom>
          <a:blipFill>
            <a:blip r:embed="rId10"/>
            <a:stretch>
              <a:fillRect l="0" t="0" r="0" b="0"/>
            </a:stretch>
          </a:blipFill>
        </p:spPr>
      </p:sp>
      <p:sp>
        <p:nvSpPr>
          <p:cNvPr name="TextBox 22" id="22"/>
          <p:cNvSpPr txBox="true"/>
          <p:nvPr/>
        </p:nvSpPr>
        <p:spPr>
          <a:xfrm rot="0">
            <a:off x="6416142" y="5710723"/>
            <a:ext cx="1161602" cy="660400"/>
          </a:xfrm>
          <a:prstGeom prst="rect">
            <a:avLst/>
          </a:prstGeom>
        </p:spPr>
        <p:txBody>
          <a:bodyPr anchor="t" rtlCol="false" tIns="0" lIns="0" bIns="0" rIns="0">
            <a:spAutoFit/>
          </a:bodyPr>
          <a:lstStyle/>
          <a:p>
            <a:pPr algn="ctr">
              <a:lnSpc>
                <a:spcPts val="2600"/>
              </a:lnSpc>
            </a:pPr>
            <a:r>
              <a:rPr lang="en-US" sz="2000">
                <a:solidFill>
                  <a:srgbClr val="FDFBFB"/>
                </a:solidFill>
                <a:latin typeface="Roboto"/>
                <a:ea typeface="Roboto"/>
                <a:cs typeface="Roboto"/>
                <a:sym typeface="Roboto"/>
              </a:rPr>
              <a:t>May </a:t>
            </a:r>
          </a:p>
          <a:p>
            <a:pPr algn="ctr">
              <a:lnSpc>
                <a:spcPts val="2600"/>
              </a:lnSpc>
              <a:spcBef>
                <a:spcPct val="0"/>
              </a:spcBef>
            </a:pPr>
            <a:r>
              <a:rPr lang="en-US" sz="2000">
                <a:solidFill>
                  <a:srgbClr val="FDFBFB"/>
                </a:solidFill>
                <a:latin typeface="Roboto"/>
                <a:ea typeface="Roboto"/>
                <a:cs typeface="Roboto"/>
                <a:sym typeface="Roboto"/>
              </a:rPr>
              <a:t>(31)</a:t>
            </a:r>
          </a:p>
        </p:txBody>
      </p:sp>
      <p:sp>
        <p:nvSpPr>
          <p:cNvPr name="TextBox 23" id="23"/>
          <p:cNvSpPr txBox="true"/>
          <p:nvPr/>
        </p:nvSpPr>
        <p:spPr>
          <a:xfrm rot="0">
            <a:off x="1265126" y="1212954"/>
            <a:ext cx="4743799" cy="548733"/>
          </a:xfrm>
          <a:prstGeom prst="rect">
            <a:avLst/>
          </a:prstGeom>
        </p:spPr>
        <p:txBody>
          <a:bodyPr anchor="t" rtlCol="false" tIns="0" lIns="0" bIns="0" rIns="0">
            <a:spAutoFit/>
          </a:bodyPr>
          <a:lstStyle/>
          <a:p>
            <a:pPr algn="l" marL="0" indent="0" lvl="0">
              <a:lnSpc>
                <a:spcPts val="4404"/>
              </a:lnSpc>
              <a:spcBef>
                <a:spcPct val="0"/>
              </a:spcBef>
            </a:pPr>
            <a:r>
              <a:rPr lang="en-US" b="true" sz="3146" spc="-62">
                <a:solidFill>
                  <a:srgbClr val="191919"/>
                </a:solidFill>
                <a:latin typeface="Roboto Bold"/>
                <a:ea typeface="Roboto Bold"/>
                <a:cs typeface="Roboto Bold"/>
                <a:sym typeface="Roboto Bold"/>
              </a:rPr>
              <a:t>2. Smoothing the Data </a:t>
            </a:r>
          </a:p>
        </p:txBody>
      </p:sp>
      <p:sp>
        <p:nvSpPr>
          <p:cNvPr name="TextBox 24" id="24"/>
          <p:cNvSpPr txBox="true"/>
          <p:nvPr/>
        </p:nvSpPr>
        <p:spPr>
          <a:xfrm rot="0">
            <a:off x="1265126" y="5672623"/>
            <a:ext cx="4743799" cy="548733"/>
          </a:xfrm>
          <a:prstGeom prst="rect">
            <a:avLst/>
          </a:prstGeom>
        </p:spPr>
        <p:txBody>
          <a:bodyPr anchor="t" rtlCol="false" tIns="0" lIns="0" bIns="0" rIns="0">
            <a:spAutoFit/>
          </a:bodyPr>
          <a:lstStyle/>
          <a:p>
            <a:pPr algn="l" marL="0" indent="0" lvl="0">
              <a:lnSpc>
                <a:spcPts val="4404"/>
              </a:lnSpc>
              <a:spcBef>
                <a:spcPct val="0"/>
              </a:spcBef>
            </a:pPr>
            <a:r>
              <a:rPr lang="en-US" b="true" sz="3146" spc="-62">
                <a:solidFill>
                  <a:srgbClr val="191919"/>
                </a:solidFill>
                <a:latin typeface="Roboto Bold"/>
                <a:ea typeface="Roboto Bold"/>
                <a:cs typeface="Roboto Bold"/>
                <a:sym typeface="Roboto Bold"/>
              </a:rPr>
              <a:t>3. Weekly Aggregation </a:t>
            </a:r>
          </a:p>
        </p:txBody>
      </p:sp>
      <p:sp>
        <p:nvSpPr>
          <p:cNvPr name="TextBox 25" id="25"/>
          <p:cNvSpPr txBox="true"/>
          <p:nvPr/>
        </p:nvSpPr>
        <p:spPr>
          <a:xfrm rot="0">
            <a:off x="1335973" y="3618337"/>
            <a:ext cx="5660971" cy="965609"/>
          </a:xfrm>
          <a:prstGeom prst="rect">
            <a:avLst/>
          </a:prstGeom>
        </p:spPr>
        <p:txBody>
          <a:bodyPr anchor="t" rtlCol="false" tIns="0" lIns="0" bIns="0" rIns="0">
            <a:spAutoFit/>
          </a:bodyPr>
          <a:lstStyle/>
          <a:p>
            <a:pPr algn="l">
              <a:lnSpc>
                <a:spcPts val="3699"/>
              </a:lnSpc>
            </a:pPr>
            <a:r>
              <a:rPr lang="en-US" sz="2642" spc="-52" u="sng">
                <a:solidFill>
                  <a:srgbClr val="191919"/>
                </a:solidFill>
                <a:latin typeface="Times New Roman"/>
                <a:ea typeface="Times New Roman"/>
                <a:cs typeface="Times New Roman"/>
                <a:sym typeface="Times New Roman"/>
              </a:rPr>
              <a:t>360 + 361 + 362 + 363 + 364 + 365 + 1</a:t>
            </a:r>
          </a:p>
          <a:p>
            <a:pPr algn="l" marL="0" indent="0" lvl="0">
              <a:lnSpc>
                <a:spcPts val="3699"/>
              </a:lnSpc>
              <a:spcBef>
                <a:spcPct val="0"/>
              </a:spcBef>
            </a:pPr>
            <a:r>
              <a:rPr lang="en-US" sz="2642" spc="-52">
                <a:solidFill>
                  <a:srgbClr val="191919"/>
                </a:solidFill>
                <a:latin typeface="Times New Roman"/>
                <a:ea typeface="Times New Roman"/>
                <a:cs typeface="Times New Roman"/>
                <a:sym typeface="Times New Roman"/>
              </a:rPr>
              <a:t>                              7</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2"/>
            <a:stretch>
              <a:fillRect l="0" t="-652396" r="0" b="0"/>
            </a:stretch>
          </a:blipFill>
        </p:spPr>
      </p:sp>
      <p:sp>
        <p:nvSpPr>
          <p:cNvPr name="Freeform 3" id="3"/>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2"/>
            <a:stretch>
              <a:fillRect l="-697493" t="0" r="0" b="-398494"/>
            </a:stretch>
          </a:blipFill>
        </p:spPr>
      </p:sp>
      <p:sp>
        <p:nvSpPr>
          <p:cNvPr name="TextBox 4" id="4"/>
          <p:cNvSpPr txBox="true"/>
          <p:nvPr/>
        </p:nvSpPr>
        <p:spPr>
          <a:xfrm rot="0">
            <a:off x="1360794" y="1245475"/>
            <a:ext cx="10159164" cy="818138"/>
          </a:xfrm>
          <a:prstGeom prst="rect">
            <a:avLst/>
          </a:prstGeom>
        </p:spPr>
        <p:txBody>
          <a:bodyPr anchor="t" rtlCol="false" tIns="0" lIns="0" bIns="0" rIns="0">
            <a:spAutoFit/>
          </a:bodyPr>
          <a:lstStyle/>
          <a:p>
            <a:pPr algn="l" marL="0" indent="0" lvl="0">
              <a:lnSpc>
                <a:spcPts val="6644"/>
              </a:lnSpc>
              <a:spcBef>
                <a:spcPct val="0"/>
              </a:spcBef>
            </a:pPr>
            <a:r>
              <a:rPr lang="en-US" b="true" sz="4746" spc="-94">
                <a:solidFill>
                  <a:srgbClr val="191919"/>
                </a:solidFill>
                <a:latin typeface="Roboto Bold"/>
                <a:ea typeface="Roboto Bold"/>
                <a:cs typeface="Roboto Bold"/>
                <a:sym typeface="Roboto Bold"/>
              </a:rPr>
              <a:t>Table of Contents</a:t>
            </a:r>
          </a:p>
        </p:txBody>
      </p:sp>
      <p:sp>
        <p:nvSpPr>
          <p:cNvPr name="TextBox 5" id="5"/>
          <p:cNvSpPr txBox="true"/>
          <p:nvPr/>
        </p:nvSpPr>
        <p:spPr>
          <a:xfrm rot="0">
            <a:off x="1886445" y="2584798"/>
            <a:ext cx="10956131" cy="5477511"/>
          </a:xfrm>
          <a:prstGeom prst="rect">
            <a:avLst/>
          </a:prstGeom>
        </p:spPr>
        <p:txBody>
          <a:bodyPr anchor="t" rtlCol="false" tIns="0" lIns="0" bIns="0" rIns="0">
            <a:spAutoFit/>
          </a:bodyPr>
          <a:lstStyle/>
          <a:p>
            <a:pPr algn="just" marL="798821" indent="-399411" lvl="1">
              <a:lnSpc>
                <a:spcPts val="4809"/>
              </a:lnSpc>
              <a:buFont typeface="Arial"/>
              <a:buChar char="•"/>
            </a:pPr>
            <a:r>
              <a:rPr lang="en-US" sz="3699">
                <a:solidFill>
                  <a:srgbClr val="191919"/>
                </a:solidFill>
                <a:latin typeface="Roboto"/>
                <a:ea typeface="Roboto"/>
                <a:cs typeface="Roboto"/>
                <a:sym typeface="Roboto"/>
              </a:rPr>
              <a:t>Introduction</a:t>
            </a:r>
          </a:p>
          <a:p>
            <a:pPr algn="just" marL="798821" indent="-399411" lvl="1">
              <a:lnSpc>
                <a:spcPts val="4809"/>
              </a:lnSpc>
              <a:buFont typeface="Arial"/>
              <a:buChar char="•"/>
            </a:pPr>
            <a:r>
              <a:rPr lang="en-US" sz="3699">
                <a:solidFill>
                  <a:srgbClr val="191919"/>
                </a:solidFill>
                <a:latin typeface="Roboto"/>
                <a:ea typeface="Roboto"/>
                <a:cs typeface="Roboto"/>
                <a:sym typeface="Roboto"/>
              </a:rPr>
              <a:t>Project Goals</a:t>
            </a:r>
          </a:p>
          <a:p>
            <a:pPr algn="just" marL="798821" indent="-399411" lvl="1">
              <a:lnSpc>
                <a:spcPts val="4809"/>
              </a:lnSpc>
              <a:buFont typeface="Arial"/>
              <a:buChar char="•"/>
            </a:pPr>
            <a:r>
              <a:rPr lang="en-US" sz="3699">
                <a:solidFill>
                  <a:srgbClr val="191919"/>
                </a:solidFill>
                <a:latin typeface="Roboto"/>
                <a:ea typeface="Roboto"/>
                <a:cs typeface="Roboto"/>
                <a:sym typeface="Roboto"/>
              </a:rPr>
              <a:t>Part 1- Exact Probability</a:t>
            </a:r>
          </a:p>
          <a:p>
            <a:pPr algn="just" marL="798821" indent="-399411" lvl="1">
              <a:lnSpc>
                <a:spcPts val="4809"/>
              </a:lnSpc>
              <a:buFont typeface="Arial"/>
              <a:buChar char="•"/>
            </a:pPr>
            <a:r>
              <a:rPr lang="en-US" sz="3699">
                <a:solidFill>
                  <a:srgbClr val="191919"/>
                </a:solidFill>
                <a:latin typeface="Roboto"/>
                <a:ea typeface="Roboto"/>
                <a:cs typeface="Roboto"/>
                <a:sym typeface="Roboto"/>
              </a:rPr>
              <a:t>Part 2 - Probability using Monte-Carlo Simulation</a:t>
            </a:r>
          </a:p>
          <a:p>
            <a:pPr algn="just" marL="798821" indent="-399411" lvl="1">
              <a:lnSpc>
                <a:spcPts val="4809"/>
              </a:lnSpc>
              <a:buFont typeface="Arial"/>
              <a:buChar char="•"/>
            </a:pPr>
            <a:r>
              <a:rPr lang="en-US" sz="3699">
                <a:solidFill>
                  <a:srgbClr val="191919"/>
                </a:solidFill>
                <a:latin typeface="Roboto"/>
                <a:ea typeface="Roboto"/>
                <a:cs typeface="Roboto"/>
                <a:sym typeface="Roboto"/>
              </a:rPr>
              <a:t>Part 3 - Birth mates with Monte-Carlo Simulation </a:t>
            </a:r>
          </a:p>
          <a:p>
            <a:pPr algn="just" marL="798821" indent="-399411" lvl="1">
              <a:lnSpc>
                <a:spcPts val="4809"/>
              </a:lnSpc>
              <a:buFont typeface="Arial"/>
              <a:buChar char="•"/>
            </a:pPr>
            <a:r>
              <a:rPr lang="en-US" sz="3699">
                <a:solidFill>
                  <a:srgbClr val="191919"/>
                </a:solidFill>
                <a:latin typeface="Roboto"/>
                <a:ea typeface="Roboto"/>
                <a:cs typeface="Roboto"/>
                <a:sym typeface="Roboto"/>
              </a:rPr>
              <a:t>Part 4 - Uniform Birthday Distribution</a:t>
            </a:r>
          </a:p>
          <a:p>
            <a:pPr algn="just" marL="798821" indent="-399411" lvl="1">
              <a:lnSpc>
                <a:spcPts val="4809"/>
              </a:lnSpc>
              <a:buFont typeface="Arial"/>
              <a:buChar char="•"/>
            </a:pPr>
            <a:r>
              <a:rPr lang="en-US" sz="3699">
                <a:solidFill>
                  <a:srgbClr val="191919"/>
                </a:solidFill>
                <a:latin typeface="Roboto"/>
                <a:ea typeface="Roboto"/>
                <a:cs typeface="Roboto"/>
                <a:sym typeface="Roboto"/>
              </a:rPr>
              <a:t>Part 5 - Smoothed Weekly Birth Distribution</a:t>
            </a:r>
          </a:p>
          <a:p>
            <a:pPr algn="just" marL="798821" indent="-399411" lvl="1">
              <a:lnSpc>
                <a:spcPts val="4809"/>
              </a:lnSpc>
              <a:buFont typeface="Arial"/>
              <a:buChar char="•"/>
            </a:pPr>
            <a:r>
              <a:rPr lang="en-US" sz="3699">
                <a:solidFill>
                  <a:srgbClr val="191919"/>
                </a:solidFill>
                <a:latin typeface="Roboto"/>
                <a:ea typeface="Roboto"/>
                <a:cs typeface="Roboto"/>
                <a:sym typeface="Roboto"/>
              </a:rPr>
              <a:t>Part 6 - Non-Uniform Distribution of Birthdays</a:t>
            </a:r>
          </a:p>
          <a:p>
            <a:pPr algn="just" marL="798821" indent="-399411" lvl="1">
              <a:lnSpc>
                <a:spcPts val="4809"/>
              </a:lnSpc>
              <a:spcBef>
                <a:spcPct val="0"/>
              </a:spcBef>
              <a:buFont typeface="Arial"/>
              <a:buChar char="•"/>
            </a:pPr>
            <a:r>
              <a:rPr lang="en-US" sz="3699">
                <a:solidFill>
                  <a:srgbClr val="191919"/>
                </a:solidFill>
                <a:latin typeface="Roboto"/>
                <a:ea typeface="Roboto"/>
                <a:cs typeface="Roboto"/>
                <a:sym typeface="Roboto"/>
              </a:rPr>
              <a:t>Conclusions</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2"/>
            <a:stretch>
              <a:fillRect l="0" t="-652396" r="0" b="0"/>
            </a:stretch>
          </a:blipFill>
        </p:spPr>
      </p:sp>
      <p:sp>
        <p:nvSpPr>
          <p:cNvPr name="Freeform 3" id="3"/>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2"/>
            <a:stretch>
              <a:fillRect l="-697493" t="0" r="0" b="-398494"/>
            </a:stretch>
          </a:blipFill>
        </p:spPr>
      </p:sp>
      <p:sp>
        <p:nvSpPr>
          <p:cNvPr name="Freeform 4" id="4"/>
          <p:cNvSpPr/>
          <p:nvPr/>
        </p:nvSpPr>
        <p:spPr>
          <a:xfrm flipH="false" flipV="false" rot="0">
            <a:off x="12277330" y="4317309"/>
            <a:ext cx="4814257" cy="644878"/>
          </a:xfrm>
          <a:custGeom>
            <a:avLst/>
            <a:gdLst/>
            <a:ahLst/>
            <a:cxnLst/>
            <a:rect r="r" b="b" t="t" l="l"/>
            <a:pathLst>
              <a:path h="644878" w="4814257">
                <a:moveTo>
                  <a:pt x="0" y="0"/>
                </a:moveTo>
                <a:lnTo>
                  <a:pt x="4814258" y="0"/>
                </a:lnTo>
                <a:lnTo>
                  <a:pt x="4814258" y="644878"/>
                </a:lnTo>
                <a:lnTo>
                  <a:pt x="0" y="644878"/>
                </a:lnTo>
                <a:lnTo>
                  <a:pt x="0" y="0"/>
                </a:lnTo>
                <a:close/>
              </a:path>
            </a:pathLst>
          </a:custGeom>
          <a:blipFill>
            <a:blip r:embed="rId3"/>
            <a:stretch>
              <a:fillRect l="-98993" t="-240656" r="-39602" b="0"/>
            </a:stretch>
          </a:blipFill>
        </p:spPr>
      </p:sp>
      <p:grpSp>
        <p:nvGrpSpPr>
          <p:cNvPr name="Group 5" id="5"/>
          <p:cNvGrpSpPr/>
          <p:nvPr/>
        </p:nvGrpSpPr>
        <p:grpSpPr>
          <a:xfrm rot="0">
            <a:off x="12109618" y="5143500"/>
            <a:ext cx="5078710" cy="1995832"/>
            <a:chOff x="0" y="0"/>
            <a:chExt cx="6771614" cy="2661109"/>
          </a:xfrm>
        </p:grpSpPr>
        <p:sp>
          <p:nvSpPr>
            <p:cNvPr name="Freeform 6" id="6"/>
            <p:cNvSpPr/>
            <p:nvPr/>
          </p:nvSpPr>
          <p:spPr>
            <a:xfrm flipH="false" flipV="false" rot="0">
              <a:off x="5630379" y="684770"/>
              <a:ext cx="837691" cy="1976340"/>
            </a:xfrm>
            <a:custGeom>
              <a:avLst/>
              <a:gdLst/>
              <a:ahLst/>
              <a:cxnLst/>
              <a:rect r="r" b="b" t="t" l="l"/>
              <a:pathLst>
                <a:path h="1976340" w="837691">
                  <a:moveTo>
                    <a:pt x="0" y="0"/>
                  </a:moveTo>
                  <a:lnTo>
                    <a:pt x="837691" y="0"/>
                  </a:lnTo>
                  <a:lnTo>
                    <a:pt x="837691" y="1976339"/>
                  </a:lnTo>
                  <a:lnTo>
                    <a:pt x="0" y="1976339"/>
                  </a:lnTo>
                  <a:lnTo>
                    <a:pt x="0" y="0"/>
                  </a:lnTo>
                  <a:close/>
                </a:path>
              </a:pathLst>
            </a:custGeom>
            <a:blipFill>
              <a:blip r:embed="rId4"/>
              <a:stretch>
                <a:fillRect l="0" t="0" r="0" b="-88382"/>
              </a:stretch>
            </a:blipFill>
          </p:spPr>
        </p:sp>
        <p:sp>
          <p:nvSpPr>
            <p:cNvPr name="Freeform 7" id="7"/>
            <p:cNvSpPr/>
            <p:nvPr/>
          </p:nvSpPr>
          <p:spPr>
            <a:xfrm flipH="false" flipV="false" rot="0">
              <a:off x="0" y="0"/>
              <a:ext cx="6771614" cy="1369540"/>
            </a:xfrm>
            <a:custGeom>
              <a:avLst/>
              <a:gdLst/>
              <a:ahLst/>
              <a:cxnLst/>
              <a:rect r="r" b="b" t="t" l="l"/>
              <a:pathLst>
                <a:path h="1369540" w="6771614">
                  <a:moveTo>
                    <a:pt x="0" y="0"/>
                  </a:moveTo>
                  <a:lnTo>
                    <a:pt x="6771614" y="0"/>
                  </a:lnTo>
                  <a:lnTo>
                    <a:pt x="6771614" y="1369540"/>
                  </a:lnTo>
                  <a:lnTo>
                    <a:pt x="0" y="1369540"/>
                  </a:lnTo>
                  <a:lnTo>
                    <a:pt x="0" y="0"/>
                  </a:lnTo>
                  <a:close/>
                </a:path>
              </a:pathLst>
            </a:custGeom>
            <a:blipFill>
              <a:blip r:embed="rId5"/>
              <a:stretch>
                <a:fillRect l="0" t="0" r="0" b="0"/>
              </a:stretch>
            </a:blipFill>
          </p:spPr>
        </p:sp>
      </p:grpSp>
      <p:grpSp>
        <p:nvGrpSpPr>
          <p:cNvPr name="Group 8" id="8"/>
          <p:cNvGrpSpPr/>
          <p:nvPr/>
        </p:nvGrpSpPr>
        <p:grpSpPr>
          <a:xfrm rot="0">
            <a:off x="13620700" y="6877351"/>
            <a:ext cx="2127518" cy="2048913"/>
            <a:chOff x="0" y="0"/>
            <a:chExt cx="2836690" cy="2731885"/>
          </a:xfrm>
        </p:grpSpPr>
        <p:sp>
          <p:nvSpPr>
            <p:cNvPr name="Freeform 9" id="9"/>
            <p:cNvSpPr/>
            <p:nvPr/>
          </p:nvSpPr>
          <p:spPr>
            <a:xfrm flipH="false" flipV="false" rot="0">
              <a:off x="0" y="0"/>
              <a:ext cx="2836690" cy="2731885"/>
            </a:xfrm>
            <a:custGeom>
              <a:avLst/>
              <a:gdLst/>
              <a:ahLst/>
              <a:cxnLst/>
              <a:rect r="r" b="b" t="t" l="l"/>
              <a:pathLst>
                <a:path h="2731885" w="2836690">
                  <a:moveTo>
                    <a:pt x="0" y="0"/>
                  </a:moveTo>
                  <a:lnTo>
                    <a:pt x="2836690" y="0"/>
                  </a:lnTo>
                  <a:lnTo>
                    <a:pt x="2836690" y="2731885"/>
                  </a:lnTo>
                  <a:lnTo>
                    <a:pt x="0" y="2731885"/>
                  </a:lnTo>
                  <a:lnTo>
                    <a:pt x="0" y="0"/>
                  </a:lnTo>
                  <a:close/>
                </a:path>
              </a:pathLst>
            </a:custGeom>
            <a:blipFill>
              <a:blip r:embed="rId6"/>
              <a:stretch>
                <a:fillRect l="-159" t="0" r="-159" b="0"/>
              </a:stretch>
            </a:blipFill>
          </p:spPr>
        </p:sp>
        <p:sp>
          <p:nvSpPr>
            <p:cNvPr name="TextBox 10" id="10"/>
            <p:cNvSpPr txBox="true"/>
            <p:nvPr/>
          </p:nvSpPr>
          <p:spPr>
            <a:xfrm rot="0">
              <a:off x="316566" y="1066578"/>
              <a:ext cx="2203558" cy="1280979"/>
            </a:xfrm>
            <a:prstGeom prst="rect">
              <a:avLst/>
            </a:prstGeom>
          </p:spPr>
          <p:txBody>
            <a:bodyPr anchor="t" rtlCol="false" tIns="0" lIns="0" bIns="0" rIns="0">
              <a:spAutoFit/>
            </a:bodyPr>
            <a:lstStyle/>
            <a:p>
              <a:pPr algn="ctr" marL="0" indent="0" lvl="0">
                <a:lnSpc>
                  <a:spcPts val="2564"/>
                </a:lnSpc>
                <a:spcBef>
                  <a:spcPct val="0"/>
                </a:spcBef>
              </a:pPr>
              <a:r>
                <a:rPr lang="en-US" b="true" sz="1832" spc="-36">
                  <a:solidFill>
                    <a:srgbClr val="191919"/>
                  </a:solidFill>
                  <a:latin typeface="Roboto Bold"/>
                  <a:ea typeface="Roboto Bold"/>
                  <a:cs typeface="Roboto Bold"/>
                  <a:sym typeface="Roboto Bold"/>
                </a:rPr>
                <a:t>p-value  &gt; 0.05 we fail to reject H0</a:t>
              </a:r>
            </a:p>
          </p:txBody>
        </p:sp>
      </p:grpSp>
      <p:sp>
        <p:nvSpPr>
          <p:cNvPr name="Freeform 11" id="11"/>
          <p:cNvSpPr/>
          <p:nvPr/>
        </p:nvSpPr>
        <p:spPr>
          <a:xfrm flipH="false" flipV="false" rot="0">
            <a:off x="880514" y="1031806"/>
            <a:ext cx="11765760" cy="7270743"/>
          </a:xfrm>
          <a:custGeom>
            <a:avLst/>
            <a:gdLst/>
            <a:ahLst/>
            <a:cxnLst/>
            <a:rect r="r" b="b" t="t" l="l"/>
            <a:pathLst>
              <a:path h="7270743" w="11765760">
                <a:moveTo>
                  <a:pt x="0" y="0"/>
                </a:moveTo>
                <a:lnTo>
                  <a:pt x="11765760" y="0"/>
                </a:lnTo>
                <a:lnTo>
                  <a:pt x="11765760" y="7270743"/>
                </a:lnTo>
                <a:lnTo>
                  <a:pt x="0" y="7270743"/>
                </a:lnTo>
                <a:lnTo>
                  <a:pt x="0" y="0"/>
                </a:lnTo>
                <a:close/>
              </a:path>
            </a:pathLst>
          </a:custGeom>
          <a:blipFill>
            <a:blip r:embed="rId7"/>
            <a:stretch>
              <a:fillRect l="0" t="0" r="0" b="0"/>
            </a:stretch>
          </a:blipFill>
        </p:spPr>
      </p:sp>
      <p:sp>
        <p:nvSpPr>
          <p:cNvPr name="TextBox 12" id="12"/>
          <p:cNvSpPr txBox="true"/>
          <p:nvPr/>
        </p:nvSpPr>
        <p:spPr>
          <a:xfrm rot="0">
            <a:off x="12109618" y="2491620"/>
            <a:ext cx="5149682" cy="1480185"/>
          </a:xfrm>
          <a:prstGeom prst="rect">
            <a:avLst/>
          </a:prstGeom>
        </p:spPr>
        <p:txBody>
          <a:bodyPr anchor="t" rtlCol="false" tIns="0" lIns="0" bIns="0" rIns="0">
            <a:spAutoFit/>
          </a:bodyPr>
          <a:lstStyle/>
          <a:p>
            <a:pPr algn="l">
              <a:lnSpc>
                <a:spcPts val="2940"/>
              </a:lnSpc>
            </a:pPr>
            <a:r>
              <a:rPr lang="en-US" sz="2100" spc="-42" b="true">
                <a:solidFill>
                  <a:srgbClr val="191919"/>
                </a:solidFill>
                <a:latin typeface="Roboto Bold"/>
                <a:ea typeface="Roboto Bold"/>
                <a:cs typeface="Roboto Bold"/>
                <a:sym typeface="Roboto Bold"/>
              </a:rPr>
              <a:t>H₀: </a:t>
            </a:r>
            <a:r>
              <a:rPr lang="en-US" sz="2100" spc="-42">
                <a:solidFill>
                  <a:srgbClr val="191919"/>
                </a:solidFill>
                <a:latin typeface="Roboto"/>
                <a:ea typeface="Roboto"/>
                <a:cs typeface="Roboto"/>
                <a:sym typeface="Roboto"/>
              </a:rPr>
              <a:t>The observed data follows the expected uniform distribution.</a:t>
            </a:r>
          </a:p>
          <a:p>
            <a:pPr algn="l" marL="0" indent="0" lvl="0">
              <a:lnSpc>
                <a:spcPts val="2940"/>
              </a:lnSpc>
              <a:spcBef>
                <a:spcPct val="0"/>
              </a:spcBef>
            </a:pPr>
            <a:r>
              <a:rPr lang="en-US" b="true" sz="2100" spc="-42">
                <a:solidFill>
                  <a:srgbClr val="191919"/>
                </a:solidFill>
                <a:latin typeface="Roboto Bold"/>
                <a:ea typeface="Roboto Bold"/>
                <a:cs typeface="Roboto Bold"/>
                <a:sym typeface="Roboto Bold"/>
              </a:rPr>
              <a:t>H₁:</a:t>
            </a:r>
            <a:r>
              <a:rPr lang="en-US" sz="2100" spc="-42">
                <a:solidFill>
                  <a:srgbClr val="191919"/>
                </a:solidFill>
                <a:latin typeface="Roboto"/>
                <a:ea typeface="Roboto"/>
                <a:cs typeface="Roboto"/>
                <a:sym typeface="Roboto"/>
              </a:rPr>
              <a:t> The observed data does not follow the expected uniform distribution.</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pic>
        <p:nvPicPr>
          <p:cNvPr name="Picture 3" id="3"/>
          <p:cNvPicPr>
            <a:picLocks noChangeAspect="true"/>
          </p:cNvPicPr>
          <p:nvPr/>
        </p:nvPicPr>
        <p:blipFill>
          <a:blip r:embed="rId3"/>
          <a:stretch>
            <a:fillRect/>
          </a:stretch>
        </p:blipFill>
        <p:spPr>
          <a:xfrm rot="0">
            <a:off x="1451559" y="2569278"/>
            <a:ext cx="7018739" cy="7018739"/>
          </a:xfrm>
          <a:prstGeom prst="rect">
            <a:avLst/>
          </a:prstGeom>
        </p:spPr>
      </p:pic>
      <p:sp>
        <p:nvSpPr>
          <p:cNvPr name="TextBox 4" id="4"/>
          <p:cNvSpPr txBox="true"/>
          <p:nvPr/>
        </p:nvSpPr>
        <p:spPr>
          <a:xfrm rot="0">
            <a:off x="3980560" y="454803"/>
            <a:ext cx="9414808" cy="638268"/>
          </a:xfrm>
          <a:prstGeom prst="rect">
            <a:avLst/>
          </a:prstGeom>
        </p:spPr>
        <p:txBody>
          <a:bodyPr anchor="t" rtlCol="false" tIns="0" lIns="0" bIns="0" rIns="0">
            <a:spAutoFit/>
          </a:bodyPr>
          <a:lstStyle/>
          <a:p>
            <a:pPr algn="ctr" marL="0" indent="0" lvl="0">
              <a:lnSpc>
                <a:spcPts val="5244"/>
              </a:lnSpc>
              <a:spcBef>
                <a:spcPct val="0"/>
              </a:spcBef>
            </a:pPr>
            <a:r>
              <a:rPr lang="en-US" b="true" sz="3746" spc="-74">
                <a:solidFill>
                  <a:srgbClr val="FFFFFF"/>
                </a:solidFill>
                <a:latin typeface="Roboto Bold"/>
                <a:ea typeface="Roboto Bold"/>
                <a:cs typeface="Roboto Bold"/>
                <a:sym typeface="Roboto Bold"/>
              </a:rPr>
              <a:t>Part 6. Non-Uniform Distribution of Birthdays</a:t>
            </a:r>
          </a:p>
        </p:txBody>
      </p:sp>
      <p:grpSp>
        <p:nvGrpSpPr>
          <p:cNvPr name="Group 5" id="5"/>
          <p:cNvGrpSpPr/>
          <p:nvPr/>
        </p:nvGrpSpPr>
        <p:grpSpPr>
          <a:xfrm rot="0">
            <a:off x="9114127" y="3957583"/>
            <a:ext cx="6225317" cy="4242128"/>
            <a:chOff x="0" y="0"/>
            <a:chExt cx="8300422" cy="5656171"/>
          </a:xfrm>
        </p:grpSpPr>
        <p:grpSp>
          <p:nvGrpSpPr>
            <p:cNvPr name="Group 6" id="6"/>
            <p:cNvGrpSpPr/>
            <p:nvPr/>
          </p:nvGrpSpPr>
          <p:grpSpPr>
            <a:xfrm rot="0">
              <a:off x="0" y="113204"/>
              <a:ext cx="837128" cy="855228"/>
              <a:chOff x="0" y="0"/>
              <a:chExt cx="165359" cy="168934"/>
            </a:xfrm>
          </p:grpSpPr>
          <p:sp>
            <p:nvSpPr>
              <p:cNvPr name="Freeform 7" id="7"/>
              <p:cNvSpPr/>
              <p:nvPr/>
            </p:nvSpPr>
            <p:spPr>
              <a:xfrm flipH="false" flipV="false" rot="0">
                <a:off x="0" y="0"/>
                <a:ext cx="165359" cy="168934"/>
              </a:xfrm>
              <a:custGeom>
                <a:avLst/>
                <a:gdLst/>
                <a:ahLst/>
                <a:cxnLst/>
                <a:rect r="r" b="b" t="t" l="l"/>
                <a:pathLst>
                  <a:path h="168934" w="165359">
                    <a:moveTo>
                      <a:pt x="0" y="0"/>
                    </a:moveTo>
                    <a:lnTo>
                      <a:pt x="165359" y="0"/>
                    </a:lnTo>
                    <a:lnTo>
                      <a:pt x="165359" y="168934"/>
                    </a:lnTo>
                    <a:lnTo>
                      <a:pt x="0" y="168934"/>
                    </a:lnTo>
                    <a:close/>
                  </a:path>
                </a:pathLst>
              </a:custGeom>
              <a:solidFill>
                <a:srgbClr val="2B387B"/>
              </a:solidFill>
            </p:spPr>
          </p:sp>
          <p:sp>
            <p:nvSpPr>
              <p:cNvPr name="TextBox 8" id="8"/>
              <p:cNvSpPr txBox="true"/>
              <p:nvPr/>
            </p:nvSpPr>
            <p:spPr>
              <a:xfrm>
                <a:off x="0" y="-38100"/>
                <a:ext cx="165359" cy="207034"/>
              </a:xfrm>
              <a:prstGeom prst="rect">
                <a:avLst/>
              </a:prstGeom>
            </p:spPr>
            <p:txBody>
              <a:bodyPr anchor="ctr" rtlCol="false" tIns="50800" lIns="50800" bIns="50800" rIns="50800"/>
              <a:lstStyle/>
              <a:p>
                <a:pPr algn="ctr">
                  <a:lnSpc>
                    <a:spcPts val="3564"/>
                  </a:lnSpc>
                </a:pPr>
              </a:p>
            </p:txBody>
          </p:sp>
        </p:grpSp>
        <p:grpSp>
          <p:nvGrpSpPr>
            <p:cNvPr name="Group 9" id="9"/>
            <p:cNvGrpSpPr/>
            <p:nvPr/>
          </p:nvGrpSpPr>
          <p:grpSpPr>
            <a:xfrm rot="0">
              <a:off x="0" y="968432"/>
              <a:ext cx="837128" cy="779305"/>
              <a:chOff x="0" y="0"/>
              <a:chExt cx="165359" cy="153937"/>
            </a:xfrm>
          </p:grpSpPr>
          <p:sp>
            <p:nvSpPr>
              <p:cNvPr name="Freeform 10" id="10"/>
              <p:cNvSpPr/>
              <p:nvPr/>
            </p:nvSpPr>
            <p:spPr>
              <a:xfrm flipH="false" flipV="false" rot="0">
                <a:off x="0" y="0"/>
                <a:ext cx="165359" cy="153937"/>
              </a:xfrm>
              <a:custGeom>
                <a:avLst/>
                <a:gdLst/>
                <a:ahLst/>
                <a:cxnLst/>
                <a:rect r="r" b="b" t="t" l="l"/>
                <a:pathLst>
                  <a:path h="153937" w="165359">
                    <a:moveTo>
                      <a:pt x="0" y="0"/>
                    </a:moveTo>
                    <a:lnTo>
                      <a:pt x="165359" y="0"/>
                    </a:lnTo>
                    <a:lnTo>
                      <a:pt x="165359" y="153937"/>
                    </a:lnTo>
                    <a:lnTo>
                      <a:pt x="0" y="153937"/>
                    </a:lnTo>
                    <a:close/>
                  </a:path>
                </a:pathLst>
              </a:custGeom>
              <a:solidFill>
                <a:srgbClr val="479DCC"/>
              </a:solidFill>
            </p:spPr>
          </p:sp>
          <p:sp>
            <p:nvSpPr>
              <p:cNvPr name="TextBox 11" id="11"/>
              <p:cNvSpPr txBox="true"/>
              <p:nvPr/>
            </p:nvSpPr>
            <p:spPr>
              <a:xfrm>
                <a:off x="0" y="-38100"/>
                <a:ext cx="165359" cy="192037"/>
              </a:xfrm>
              <a:prstGeom prst="rect">
                <a:avLst/>
              </a:prstGeom>
            </p:spPr>
            <p:txBody>
              <a:bodyPr anchor="ctr" rtlCol="false" tIns="50800" lIns="50800" bIns="50800" rIns="50800"/>
              <a:lstStyle/>
              <a:p>
                <a:pPr algn="ctr">
                  <a:lnSpc>
                    <a:spcPts val="3564"/>
                  </a:lnSpc>
                </a:pPr>
              </a:p>
            </p:txBody>
          </p:sp>
        </p:grpSp>
        <p:grpSp>
          <p:nvGrpSpPr>
            <p:cNvPr name="Group 12" id="12"/>
            <p:cNvGrpSpPr/>
            <p:nvPr/>
          </p:nvGrpSpPr>
          <p:grpSpPr>
            <a:xfrm rot="0">
              <a:off x="0" y="1747737"/>
              <a:ext cx="837128" cy="779305"/>
              <a:chOff x="0" y="0"/>
              <a:chExt cx="165359" cy="153937"/>
            </a:xfrm>
          </p:grpSpPr>
          <p:sp>
            <p:nvSpPr>
              <p:cNvPr name="Freeform 13" id="13"/>
              <p:cNvSpPr/>
              <p:nvPr/>
            </p:nvSpPr>
            <p:spPr>
              <a:xfrm flipH="false" flipV="false" rot="0">
                <a:off x="0" y="0"/>
                <a:ext cx="165359" cy="153937"/>
              </a:xfrm>
              <a:custGeom>
                <a:avLst/>
                <a:gdLst/>
                <a:ahLst/>
                <a:cxnLst/>
                <a:rect r="r" b="b" t="t" l="l"/>
                <a:pathLst>
                  <a:path h="153937" w="165359">
                    <a:moveTo>
                      <a:pt x="0" y="0"/>
                    </a:moveTo>
                    <a:lnTo>
                      <a:pt x="165359" y="0"/>
                    </a:lnTo>
                    <a:lnTo>
                      <a:pt x="165359" y="153937"/>
                    </a:lnTo>
                    <a:lnTo>
                      <a:pt x="0" y="153937"/>
                    </a:lnTo>
                    <a:close/>
                  </a:path>
                </a:pathLst>
              </a:custGeom>
              <a:solidFill>
                <a:srgbClr val="9DD0EB"/>
              </a:solidFill>
            </p:spPr>
          </p:sp>
          <p:sp>
            <p:nvSpPr>
              <p:cNvPr name="TextBox 14" id="14"/>
              <p:cNvSpPr txBox="true"/>
              <p:nvPr/>
            </p:nvSpPr>
            <p:spPr>
              <a:xfrm>
                <a:off x="0" y="-38100"/>
                <a:ext cx="165359" cy="192037"/>
              </a:xfrm>
              <a:prstGeom prst="rect">
                <a:avLst/>
              </a:prstGeom>
            </p:spPr>
            <p:txBody>
              <a:bodyPr anchor="ctr" rtlCol="false" tIns="50800" lIns="50800" bIns="50800" rIns="50800"/>
              <a:lstStyle/>
              <a:p>
                <a:pPr algn="ctr">
                  <a:lnSpc>
                    <a:spcPts val="3564"/>
                  </a:lnSpc>
                </a:pPr>
              </a:p>
            </p:txBody>
          </p:sp>
        </p:grpSp>
        <p:grpSp>
          <p:nvGrpSpPr>
            <p:cNvPr name="Group 15" id="15"/>
            <p:cNvGrpSpPr/>
            <p:nvPr/>
          </p:nvGrpSpPr>
          <p:grpSpPr>
            <a:xfrm rot="0">
              <a:off x="0" y="2527042"/>
              <a:ext cx="837128" cy="779305"/>
              <a:chOff x="0" y="0"/>
              <a:chExt cx="165359" cy="153937"/>
            </a:xfrm>
          </p:grpSpPr>
          <p:sp>
            <p:nvSpPr>
              <p:cNvPr name="Freeform 16" id="16"/>
              <p:cNvSpPr/>
              <p:nvPr/>
            </p:nvSpPr>
            <p:spPr>
              <a:xfrm flipH="false" flipV="false" rot="0">
                <a:off x="0" y="0"/>
                <a:ext cx="165359" cy="153937"/>
              </a:xfrm>
              <a:custGeom>
                <a:avLst/>
                <a:gdLst/>
                <a:ahLst/>
                <a:cxnLst/>
                <a:rect r="r" b="b" t="t" l="l"/>
                <a:pathLst>
                  <a:path h="153937" w="165359">
                    <a:moveTo>
                      <a:pt x="0" y="0"/>
                    </a:moveTo>
                    <a:lnTo>
                      <a:pt x="165359" y="0"/>
                    </a:lnTo>
                    <a:lnTo>
                      <a:pt x="165359" y="153937"/>
                    </a:lnTo>
                    <a:lnTo>
                      <a:pt x="0" y="153937"/>
                    </a:lnTo>
                    <a:close/>
                  </a:path>
                </a:pathLst>
              </a:custGeom>
              <a:solidFill>
                <a:srgbClr val="CED1FC"/>
              </a:solidFill>
            </p:spPr>
          </p:sp>
          <p:sp>
            <p:nvSpPr>
              <p:cNvPr name="TextBox 17" id="17"/>
              <p:cNvSpPr txBox="true"/>
              <p:nvPr/>
            </p:nvSpPr>
            <p:spPr>
              <a:xfrm>
                <a:off x="0" y="-38100"/>
                <a:ext cx="165359" cy="192037"/>
              </a:xfrm>
              <a:prstGeom prst="rect">
                <a:avLst/>
              </a:prstGeom>
            </p:spPr>
            <p:txBody>
              <a:bodyPr anchor="ctr" rtlCol="false" tIns="50800" lIns="50800" bIns="50800" rIns="50800"/>
              <a:lstStyle/>
              <a:p>
                <a:pPr algn="ctr">
                  <a:lnSpc>
                    <a:spcPts val="3564"/>
                  </a:lnSpc>
                </a:pPr>
              </a:p>
            </p:txBody>
          </p:sp>
        </p:grpSp>
        <p:grpSp>
          <p:nvGrpSpPr>
            <p:cNvPr name="Group 18" id="18"/>
            <p:cNvGrpSpPr/>
            <p:nvPr/>
          </p:nvGrpSpPr>
          <p:grpSpPr>
            <a:xfrm rot="0">
              <a:off x="0" y="3306347"/>
              <a:ext cx="837128" cy="779305"/>
              <a:chOff x="0" y="0"/>
              <a:chExt cx="165359" cy="153937"/>
            </a:xfrm>
          </p:grpSpPr>
          <p:sp>
            <p:nvSpPr>
              <p:cNvPr name="Freeform 19" id="19"/>
              <p:cNvSpPr/>
              <p:nvPr/>
            </p:nvSpPr>
            <p:spPr>
              <a:xfrm flipH="false" flipV="false" rot="0">
                <a:off x="0" y="0"/>
                <a:ext cx="165359" cy="153937"/>
              </a:xfrm>
              <a:custGeom>
                <a:avLst/>
                <a:gdLst/>
                <a:ahLst/>
                <a:cxnLst/>
                <a:rect r="r" b="b" t="t" l="l"/>
                <a:pathLst>
                  <a:path h="153937" w="165359">
                    <a:moveTo>
                      <a:pt x="0" y="0"/>
                    </a:moveTo>
                    <a:lnTo>
                      <a:pt x="165359" y="0"/>
                    </a:lnTo>
                    <a:lnTo>
                      <a:pt x="165359" y="153937"/>
                    </a:lnTo>
                    <a:lnTo>
                      <a:pt x="0" y="153937"/>
                    </a:lnTo>
                    <a:close/>
                  </a:path>
                </a:pathLst>
              </a:custGeom>
              <a:solidFill>
                <a:srgbClr val="F9CCE5"/>
              </a:solidFill>
            </p:spPr>
          </p:sp>
          <p:sp>
            <p:nvSpPr>
              <p:cNvPr name="TextBox 20" id="20"/>
              <p:cNvSpPr txBox="true"/>
              <p:nvPr/>
            </p:nvSpPr>
            <p:spPr>
              <a:xfrm>
                <a:off x="0" y="-38100"/>
                <a:ext cx="165359" cy="192037"/>
              </a:xfrm>
              <a:prstGeom prst="rect">
                <a:avLst/>
              </a:prstGeom>
            </p:spPr>
            <p:txBody>
              <a:bodyPr anchor="ctr" rtlCol="false" tIns="50800" lIns="50800" bIns="50800" rIns="50800"/>
              <a:lstStyle/>
              <a:p>
                <a:pPr algn="ctr">
                  <a:lnSpc>
                    <a:spcPts val="3564"/>
                  </a:lnSpc>
                </a:pPr>
              </a:p>
            </p:txBody>
          </p:sp>
        </p:grpSp>
        <p:grpSp>
          <p:nvGrpSpPr>
            <p:cNvPr name="Group 21" id="21"/>
            <p:cNvGrpSpPr/>
            <p:nvPr/>
          </p:nvGrpSpPr>
          <p:grpSpPr>
            <a:xfrm rot="0">
              <a:off x="0" y="4097561"/>
              <a:ext cx="837128" cy="779305"/>
              <a:chOff x="0" y="0"/>
              <a:chExt cx="165359" cy="153937"/>
            </a:xfrm>
          </p:grpSpPr>
          <p:sp>
            <p:nvSpPr>
              <p:cNvPr name="Freeform 22" id="22"/>
              <p:cNvSpPr/>
              <p:nvPr/>
            </p:nvSpPr>
            <p:spPr>
              <a:xfrm flipH="false" flipV="false" rot="0">
                <a:off x="0" y="0"/>
                <a:ext cx="165359" cy="153937"/>
              </a:xfrm>
              <a:custGeom>
                <a:avLst/>
                <a:gdLst/>
                <a:ahLst/>
                <a:cxnLst/>
                <a:rect r="r" b="b" t="t" l="l"/>
                <a:pathLst>
                  <a:path h="153937" w="165359">
                    <a:moveTo>
                      <a:pt x="0" y="0"/>
                    </a:moveTo>
                    <a:lnTo>
                      <a:pt x="165359" y="0"/>
                    </a:lnTo>
                    <a:lnTo>
                      <a:pt x="165359" y="153937"/>
                    </a:lnTo>
                    <a:lnTo>
                      <a:pt x="0" y="153937"/>
                    </a:lnTo>
                    <a:close/>
                  </a:path>
                </a:pathLst>
              </a:custGeom>
              <a:solidFill>
                <a:srgbClr val="BE7BB8"/>
              </a:solidFill>
            </p:spPr>
          </p:sp>
          <p:sp>
            <p:nvSpPr>
              <p:cNvPr name="TextBox 23" id="23"/>
              <p:cNvSpPr txBox="true"/>
              <p:nvPr/>
            </p:nvSpPr>
            <p:spPr>
              <a:xfrm>
                <a:off x="0" y="-38100"/>
                <a:ext cx="165359" cy="192037"/>
              </a:xfrm>
              <a:prstGeom prst="rect">
                <a:avLst/>
              </a:prstGeom>
            </p:spPr>
            <p:txBody>
              <a:bodyPr anchor="ctr" rtlCol="false" tIns="50800" lIns="50800" bIns="50800" rIns="50800"/>
              <a:lstStyle/>
              <a:p>
                <a:pPr algn="ctr">
                  <a:lnSpc>
                    <a:spcPts val="3564"/>
                  </a:lnSpc>
                </a:pPr>
              </a:p>
            </p:txBody>
          </p:sp>
        </p:grpSp>
        <p:grpSp>
          <p:nvGrpSpPr>
            <p:cNvPr name="Group 24" id="24"/>
            <p:cNvGrpSpPr/>
            <p:nvPr/>
          </p:nvGrpSpPr>
          <p:grpSpPr>
            <a:xfrm rot="0">
              <a:off x="0" y="4876866"/>
              <a:ext cx="837128" cy="779305"/>
              <a:chOff x="0" y="0"/>
              <a:chExt cx="165359" cy="153937"/>
            </a:xfrm>
          </p:grpSpPr>
          <p:sp>
            <p:nvSpPr>
              <p:cNvPr name="Freeform 25" id="25"/>
              <p:cNvSpPr/>
              <p:nvPr/>
            </p:nvSpPr>
            <p:spPr>
              <a:xfrm flipH="false" flipV="false" rot="0">
                <a:off x="0" y="0"/>
                <a:ext cx="165359" cy="153937"/>
              </a:xfrm>
              <a:custGeom>
                <a:avLst/>
                <a:gdLst/>
                <a:ahLst/>
                <a:cxnLst/>
                <a:rect r="r" b="b" t="t" l="l"/>
                <a:pathLst>
                  <a:path h="153937" w="165359">
                    <a:moveTo>
                      <a:pt x="0" y="0"/>
                    </a:moveTo>
                    <a:lnTo>
                      <a:pt x="165359" y="0"/>
                    </a:lnTo>
                    <a:lnTo>
                      <a:pt x="165359" y="153937"/>
                    </a:lnTo>
                    <a:lnTo>
                      <a:pt x="0" y="153937"/>
                    </a:lnTo>
                    <a:close/>
                  </a:path>
                </a:pathLst>
              </a:custGeom>
              <a:solidFill>
                <a:srgbClr val="57619C"/>
              </a:solidFill>
            </p:spPr>
          </p:sp>
          <p:sp>
            <p:nvSpPr>
              <p:cNvPr name="TextBox 26" id="26"/>
              <p:cNvSpPr txBox="true"/>
              <p:nvPr/>
            </p:nvSpPr>
            <p:spPr>
              <a:xfrm>
                <a:off x="0" y="-38100"/>
                <a:ext cx="165359" cy="192037"/>
              </a:xfrm>
              <a:prstGeom prst="rect">
                <a:avLst/>
              </a:prstGeom>
            </p:spPr>
            <p:txBody>
              <a:bodyPr anchor="ctr" rtlCol="false" tIns="50800" lIns="50800" bIns="50800" rIns="50800"/>
              <a:lstStyle/>
              <a:p>
                <a:pPr algn="ctr">
                  <a:lnSpc>
                    <a:spcPts val="3564"/>
                  </a:lnSpc>
                </a:pPr>
              </a:p>
            </p:txBody>
          </p:sp>
        </p:grpSp>
        <p:sp>
          <p:nvSpPr>
            <p:cNvPr name="Freeform 27" id="27"/>
            <p:cNvSpPr/>
            <p:nvPr/>
          </p:nvSpPr>
          <p:spPr>
            <a:xfrm flipH="false" flipV="false" rot="0">
              <a:off x="1053259" y="0"/>
              <a:ext cx="7247163" cy="5656171"/>
            </a:xfrm>
            <a:custGeom>
              <a:avLst/>
              <a:gdLst/>
              <a:ahLst/>
              <a:cxnLst/>
              <a:rect r="r" b="b" t="t" l="l"/>
              <a:pathLst>
                <a:path h="5656171" w="7247163">
                  <a:moveTo>
                    <a:pt x="0" y="0"/>
                  </a:moveTo>
                  <a:lnTo>
                    <a:pt x="7247163" y="0"/>
                  </a:lnTo>
                  <a:lnTo>
                    <a:pt x="7247163" y="5656171"/>
                  </a:lnTo>
                  <a:lnTo>
                    <a:pt x="0" y="5656171"/>
                  </a:lnTo>
                  <a:lnTo>
                    <a:pt x="0" y="0"/>
                  </a:lnTo>
                  <a:close/>
                </a:path>
              </a:pathLst>
            </a:custGeom>
            <a:blipFill>
              <a:blip r:embed="rId4"/>
              <a:stretch>
                <a:fillRect l="-2296" t="0" r="-2296" b="0"/>
              </a:stretch>
            </a:blipFill>
          </p:spPr>
        </p:sp>
      </p:grpSp>
      <p:sp>
        <p:nvSpPr>
          <p:cNvPr name="TextBox 28" id="28"/>
          <p:cNvSpPr txBox="true"/>
          <p:nvPr/>
        </p:nvSpPr>
        <p:spPr>
          <a:xfrm rot="0">
            <a:off x="5193380" y="4515332"/>
            <a:ext cx="2323204" cy="660400"/>
          </a:xfrm>
          <a:prstGeom prst="rect">
            <a:avLst/>
          </a:prstGeom>
        </p:spPr>
        <p:txBody>
          <a:bodyPr anchor="t" rtlCol="false" tIns="0" lIns="0" bIns="0" rIns="0">
            <a:spAutoFit/>
          </a:bodyPr>
          <a:lstStyle/>
          <a:p>
            <a:pPr algn="ctr">
              <a:lnSpc>
                <a:spcPts val="2600"/>
              </a:lnSpc>
              <a:spcBef>
                <a:spcPct val="0"/>
              </a:spcBef>
            </a:pPr>
            <a:r>
              <a:rPr lang="en-US" sz="2000">
                <a:solidFill>
                  <a:srgbClr val="FDFBFB"/>
                </a:solidFill>
                <a:latin typeface="Roboto"/>
                <a:ea typeface="Roboto"/>
                <a:cs typeface="Roboto"/>
                <a:sym typeface="Roboto"/>
              </a:rPr>
              <a:t>December - February (91)</a:t>
            </a:r>
          </a:p>
        </p:txBody>
      </p:sp>
      <p:sp>
        <p:nvSpPr>
          <p:cNvPr name="TextBox 29" id="29"/>
          <p:cNvSpPr txBox="true"/>
          <p:nvPr/>
        </p:nvSpPr>
        <p:spPr>
          <a:xfrm rot="0">
            <a:off x="6477175" y="6040547"/>
            <a:ext cx="1161602" cy="660400"/>
          </a:xfrm>
          <a:prstGeom prst="rect">
            <a:avLst/>
          </a:prstGeom>
        </p:spPr>
        <p:txBody>
          <a:bodyPr anchor="t" rtlCol="false" tIns="0" lIns="0" bIns="0" rIns="0">
            <a:spAutoFit/>
          </a:bodyPr>
          <a:lstStyle/>
          <a:p>
            <a:pPr algn="ctr">
              <a:lnSpc>
                <a:spcPts val="2600"/>
              </a:lnSpc>
              <a:spcBef>
                <a:spcPct val="0"/>
              </a:spcBef>
            </a:pPr>
            <a:r>
              <a:rPr lang="en-US" sz="2000">
                <a:solidFill>
                  <a:srgbClr val="FDFBFB"/>
                </a:solidFill>
                <a:latin typeface="Roboto"/>
                <a:ea typeface="Roboto"/>
                <a:cs typeface="Roboto"/>
                <a:sym typeface="Roboto"/>
              </a:rPr>
              <a:t>March (31)</a:t>
            </a:r>
          </a:p>
        </p:txBody>
      </p:sp>
      <p:sp>
        <p:nvSpPr>
          <p:cNvPr name="TextBox 30" id="30"/>
          <p:cNvSpPr txBox="true"/>
          <p:nvPr/>
        </p:nvSpPr>
        <p:spPr>
          <a:xfrm rot="0">
            <a:off x="6115437" y="7440243"/>
            <a:ext cx="1161602" cy="336550"/>
          </a:xfrm>
          <a:prstGeom prst="rect">
            <a:avLst/>
          </a:prstGeom>
        </p:spPr>
        <p:txBody>
          <a:bodyPr anchor="t" rtlCol="false" tIns="0" lIns="0" bIns="0" rIns="0">
            <a:spAutoFit/>
          </a:bodyPr>
          <a:lstStyle/>
          <a:p>
            <a:pPr algn="ctr">
              <a:lnSpc>
                <a:spcPts val="2600"/>
              </a:lnSpc>
              <a:spcBef>
                <a:spcPct val="0"/>
              </a:spcBef>
            </a:pPr>
            <a:r>
              <a:rPr lang="en-US" sz="2000">
                <a:solidFill>
                  <a:srgbClr val="FDFBFB"/>
                </a:solidFill>
                <a:latin typeface="Roboto"/>
                <a:ea typeface="Roboto"/>
                <a:cs typeface="Roboto"/>
                <a:sym typeface="Roboto"/>
              </a:rPr>
              <a:t>April (30)</a:t>
            </a:r>
          </a:p>
        </p:txBody>
      </p:sp>
      <p:sp>
        <p:nvSpPr>
          <p:cNvPr name="TextBox 31" id="31"/>
          <p:cNvSpPr txBox="true"/>
          <p:nvPr/>
        </p:nvSpPr>
        <p:spPr>
          <a:xfrm rot="0">
            <a:off x="4960928" y="8049843"/>
            <a:ext cx="1161602" cy="660400"/>
          </a:xfrm>
          <a:prstGeom prst="rect">
            <a:avLst/>
          </a:prstGeom>
        </p:spPr>
        <p:txBody>
          <a:bodyPr anchor="t" rtlCol="false" tIns="0" lIns="0" bIns="0" rIns="0">
            <a:spAutoFit/>
          </a:bodyPr>
          <a:lstStyle/>
          <a:p>
            <a:pPr algn="ctr">
              <a:lnSpc>
                <a:spcPts val="2600"/>
              </a:lnSpc>
            </a:pPr>
            <a:r>
              <a:rPr lang="en-US" sz="2000">
                <a:solidFill>
                  <a:srgbClr val="FDFBFB"/>
                </a:solidFill>
                <a:latin typeface="Roboto"/>
                <a:ea typeface="Roboto"/>
                <a:cs typeface="Roboto"/>
                <a:sym typeface="Roboto"/>
              </a:rPr>
              <a:t>May </a:t>
            </a:r>
          </a:p>
          <a:p>
            <a:pPr algn="ctr">
              <a:lnSpc>
                <a:spcPts val="2600"/>
              </a:lnSpc>
              <a:spcBef>
                <a:spcPct val="0"/>
              </a:spcBef>
            </a:pPr>
            <a:r>
              <a:rPr lang="en-US" sz="2000">
                <a:solidFill>
                  <a:srgbClr val="FDFBFB"/>
                </a:solidFill>
                <a:latin typeface="Roboto"/>
                <a:ea typeface="Roboto"/>
                <a:cs typeface="Roboto"/>
                <a:sym typeface="Roboto"/>
              </a:rPr>
              <a:t>(31)</a:t>
            </a:r>
          </a:p>
        </p:txBody>
      </p:sp>
      <p:sp>
        <p:nvSpPr>
          <p:cNvPr name="TextBox 32" id="32"/>
          <p:cNvSpPr txBox="true"/>
          <p:nvPr/>
        </p:nvSpPr>
        <p:spPr>
          <a:xfrm rot="0">
            <a:off x="2036454" y="6523065"/>
            <a:ext cx="2625944" cy="660400"/>
          </a:xfrm>
          <a:prstGeom prst="rect">
            <a:avLst/>
          </a:prstGeom>
        </p:spPr>
        <p:txBody>
          <a:bodyPr anchor="t" rtlCol="false" tIns="0" lIns="0" bIns="0" rIns="0">
            <a:spAutoFit/>
          </a:bodyPr>
          <a:lstStyle/>
          <a:p>
            <a:pPr algn="ctr">
              <a:lnSpc>
                <a:spcPts val="2600"/>
              </a:lnSpc>
              <a:spcBef>
                <a:spcPct val="0"/>
              </a:spcBef>
            </a:pPr>
            <a:r>
              <a:rPr lang="en-US" sz="2000">
                <a:solidFill>
                  <a:srgbClr val="FDFBFB"/>
                </a:solidFill>
                <a:latin typeface="Roboto"/>
                <a:ea typeface="Roboto"/>
                <a:cs typeface="Roboto"/>
                <a:sym typeface="Roboto"/>
              </a:rPr>
              <a:t>June - September (122)</a:t>
            </a:r>
          </a:p>
        </p:txBody>
      </p:sp>
      <p:sp>
        <p:nvSpPr>
          <p:cNvPr name="TextBox 33" id="33"/>
          <p:cNvSpPr txBox="true"/>
          <p:nvPr/>
        </p:nvSpPr>
        <p:spPr>
          <a:xfrm rot="0">
            <a:off x="2386063" y="4204182"/>
            <a:ext cx="1580700" cy="660400"/>
          </a:xfrm>
          <a:prstGeom prst="rect">
            <a:avLst/>
          </a:prstGeom>
        </p:spPr>
        <p:txBody>
          <a:bodyPr anchor="t" rtlCol="false" tIns="0" lIns="0" bIns="0" rIns="0">
            <a:spAutoFit/>
          </a:bodyPr>
          <a:lstStyle/>
          <a:p>
            <a:pPr algn="ctr">
              <a:lnSpc>
                <a:spcPts val="2600"/>
              </a:lnSpc>
            </a:pPr>
            <a:r>
              <a:rPr lang="en-US" sz="2000">
                <a:solidFill>
                  <a:srgbClr val="FDFBFB"/>
                </a:solidFill>
                <a:latin typeface="Roboto"/>
                <a:ea typeface="Roboto"/>
                <a:cs typeface="Roboto"/>
                <a:sym typeface="Roboto"/>
              </a:rPr>
              <a:t>October</a:t>
            </a:r>
          </a:p>
          <a:p>
            <a:pPr algn="ctr">
              <a:lnSpc>
                <a:spcPts val="2600"/>
              </a:lnSpc>
              <a:spcBef>
                <a:spcPct val="0"/>
              </a:spcBef>
            </a:pPr>
            <a:r>
              <a:rPr lang="en-US" sz="2000">
                <a:solidFill>
                  <a:srgbClr val="FDFBFB"/>
                </a:solidFill>
                <a:latin typeface="Roboto"/>
                <a:ea typeface="Roboto"/>
                <a:cs typeface="Roboto"/>
                <a:sym typeface="Roboto"/>
              </a:rPr>
              <a:t>(31)</a:t>
            </a:r>
          </a:p>
        </p:txBody>
      </p:sp>
      <p:sp>
        <p:nvSpPr>
          <p:cNvPr name="TextBox 34" id="34"/>
          <p:cNvSpPr txBox="true"/>
          <p:nvPr/>
        </p:nvSpPr>
        <p:spPr>
          <a:xfrm rot="0">
            <a:off x="3612680" y="3496565"/>
            <a:ext cx="1580700" cy="660400"/>
          </a:xfrm>
          <a:prstGeom prst="rect">
            <a:avLst/>
          </a:prstGeom>
        </p:spPr>
        <p:txBody>
          <a:bodyPr anchor="t" rtlCol="false" tIns="0" lIns="0" bIns="0" rIns="0">
            <a:spAutoFit/>
          </a:bodyPr>
          <a:lstStyle/>
          <a:p>
            <a:pPr algn="ctr">
              <a:lnSpc>
                <a:spcPts val="2600"/>
              </a:lnSpc>
            </a:pPr>
            <a:r>
              <a:rPr lang="en-US" sz="2000">
                <a:solidFill>
                  <a:srgbClr val="FDFBFB"/>
                </a:solidFill>
                <a:latin typeface="Roboto"/>
                <a:ea typeface="Roboto"/>
                <a:cs typeface="Roboto"/>
                <a:sym typeface="Roboto"/>
              </a:rPr>
              <a:t>November </a:t>
            </a:r>
          </a:p>
          <a:p>
            <a:pPr algn="ctr">
              <a:lnSpc>
                <a:spcPts val="2600"/>
              </a:lnSpc>
              <a:spcBef>
                <a:spcPct val="0"/>
              </a:spcBef>
            </a:pPr>
            <a:r>
              <a:rPr lang="en-US" sz="2000">
                <a:solidFill>
                  <a:srgbClr val="FDFBFB"/>
                </a:solidFill>
                <a:latin typeface="Roboto"/>
                <a:ea typeface="Roboto"/>
                <a:cs typeface="Roboto"/>
                <a:sym typeface="Roboto"/>
              </a:rPr>
              <a:t>(30)</a:t>
            </a:r>
          </a:p>
        </p:txBody>
      </p:sp>
      <p:sp>
        <p:nvSpPr>
          <p:cNvPr name="TextBox 35" id="35"/>
          <p:cNvSpPr txBox="true"/>
          <p:nvPr/>
        </p:nvSpPr>
        <p:spPr>
          <a:xfrm rot="0">
            <a:off x="3176414" y="1940796"/>
            <a:ext cx="11023101" cy="660400"/>
          </a:xfrm>
          <a:prstGeom prst="rect">
            <a:avLst/>
          </a:prstGeom>
        </p:spPr>
        <p:txBody>
          <a:bodyPr anchor="t" rtlCol="false" tIns="0" lIns="0" bIns="0" rIns="0">
            <a:spAutoFit/>
          </a:bodyPr>
          <a:lstStyle/>
          <a:p>
            <a:pPr algn="ctr">
              <a:lnSpc>
                <a:spcPts val="2600"/>
              </a:lnSpc>
              <a:spcBef>
                <a:spcPct val="0"/>
              </a:spcBef>
            </a:pPr>
            <a:r>
              <a:rPr lang="en-US" sz="2000">
                <a:solidFill>
                  <a:srgbClr val="000000"/>
                </a:solidFill>
                <a:latin typeface="Roboto"/>
                <a:ea typeface="Roboto"/>
                <a:cs typeface="Roboto"/>
                <a:sym typeface="Roboto"/>
              </a:rPr>
              <a:t>To analyze a non-uniform distribution, the births from Malaysia were split into 7 groups (pi1 - pi7) and the probability that a birth occurred within any one of those groups was calculated. </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491835" y="2402145"/>
            <a:ext cx="12965252" cy="1619072"/>
          </a:xfrm>
          <a:custGeom>
            <a:avLst/>
            <a:gdLst/>
            <a:ahLst/>
            <a:cxnLst/>
            <a:rect r="r" b="b" t="t" l="l"/>
            <a:pathLst>
              <a:path h="1619072" w="12965252">
                <a:moveTo>
                  <a:pt x="0" y="0"/>
                </a:moveTo>
                <a:lnTo>
                  <a:pt x="12965252" y="0"/>
                </a:lnTo>
                <a:lnTo>
                  <a:pt x="12965252" y="1619072"/>
                </a:lnTo>
                <a:lnTo>
                  <a:pt x="0" y="1619072"/>
                </a:lnTo>
                <a:lnTo>
                  <a:pt x="0" y="0"/>
                </a:lnTo>
                <a:close/>
              </a:path>
            </a:pathLst>
          </a:custGeom>
          <a:blipFill>
            <a:blip r:embed="rId2"/>
            <a:stretch>
              <a:fillRect l="0" t="-3552" r="0" b="-3552"/>
            </a:stretch>
          </a:blipFill>
        </p:spPr>
      </p:sp>
      <p:sp>
        <p:nvSpPr>
          <p:cNvPr name="Freeform 3" id="3"/>
          <p:cNvSpPr/>
          <p:nvPr/>
        </p:nvSpPr>
        <p:spPr>
          <a:xfrm flipH="false" flipV="false" rot="0">
            <a:off x="2491835" y="4021217"/>
            <a:ext cx="6456642" cy="5237083"/>
          </a:xfrm>
          <a:custGeom>
            <a:avLst/>
            <a:gdLst/>
            <a:ahLst/>
            <a:cxnLst/>
            <a:rect r="r" b="b" t="t" l="l"/>
            <a:pathLst>
              <a:path h="5237083" w="6456642">
                <a:moveTo>
                  <a:pt x="0" y="0"/>
                </a:moveTo>
                <a:lnTo>
                  <a:pt x="6456642" y="0"/>
                </a:lnTo>
                <a:lnTo>
                  <a:pt x="6456642" y="5237083"/>
                </a:lnTo>
                <a:lnTo>
                  <a:pt x="0" y="5237083"/>
                </a:lnTo>
                <a:lnTo>
                  <a:pt x="0" y="0"/>
                </a:lnTo>
                <a:close/>
              </a:path>
            </a:pathLst>
          </a:custGeom>
          <a:blipFill>
            <a:blip r:embed="rId3"/>
            <a:stretch>
              <a:fillRect l="0" t="-8938" r="0" b="-32626"/>
            </a:stretch>
          </a:blipFill>
        </p:spPr>
      </p:sp>
      <p:sp>
        <p:nvSpPr>
          <p:cNvPr name="Freeform 4" id="4"/>
          <p:cNvSpPr/>
          <p:nvPr/>
        </p:nvSpPr>
        <p:spPr>
          <a:xfrm flipH="false" flipV="false" rot="0">
            <a:off x="8948477" y="4021217"/>
            <a:ext cx="6508610" cy="5237083"/>
          </a:xfrm>
          <a:custGeom>
            <a:avLst/>
            <a:gdLst/>
            <a:ahLst/>
            <a:cxnLst/>
            <a:rect r="r" b="b" t="t" l="l"/>
            <a:pathLst>
              <a:path h="5237083" w="6508610">
                <a:moveTo>
                  <a:pt x="0" y="0"/>
                </a:moveTo>
                <a:lnTo>
                  <a:pt x="6508610" y="0"/>
                </a:lnTo>
                <a:lnTo>
                  <a:pt x="6508610" y="5237083"/>
                </a:lnTo>
                <a:lnTo>
                  <a:pt x="0" y="5237083"/>
                </a:lnTo>
                <a:lnTo>
                  <a:pt x="0" y="0"/>
                </a:lnTo>
                <a:close/>
              </a:path>
            </a:pathLst>
          </a:custGeom>
          <a:blipFill>
            <a:blip r:embed="rId4"/>
            <a:stretch>
              <a:fillRect l="0" t="-33977" r="0" b="0"/>
            </a:stretch>
          </a:blipFill>
        </p:spPr>
      </p:sp>
      <p:sp>
        <p:nvSpPr>
          <p:cNvPr name="TextBox 5" id="5"/>
          <p:cNvSpPr txBox="true"/>
          <p:nvPr/>
        </p:nvSpPr>
        <p:spPr>
          <a:xfrm rot="0">
            <a:off x="1028700" y="1296400"/>
            <a:ext cx="13697696" cy="548733"/>
          </a:xfrm>
          <a:prstGeom prst="rect">
            <a:avLst/>
          </a:prstGeom>
        </p:spPr>
        <p:txBody>
          <a:bodyPr anchor="t" rtlCol="false" tIns="0" lIns="0" bIns="0" rIns="0">
            <a:spAutoFit/>
          </a:bodyPr>
          <a:lstStyle/>
          <a:p>
            <a:pPr algn="l" marL="0" indent="0" lvl="0">
              <a:lnSpc>
                <a:spcPts val="4404"/>
              </a:lnSpc>
              <a:spcBef>
                <a:spcPct val="0"/>
              </a:spcBef>
            </a:pPr>
            <a:r>
              <a:rPr lang="en-US" b="true" sz="3146" spc="-62">
                <a:solidFill>
                  <a:srgbClr val="191919"/>
                </a:solidFill>
                <a:latin typeface="Roboto Bold"/>
                <a:ea typeface="Roboto Bold"/>
                <a:cs typeface="Roboto Bold"/>
                <a:sym typeface="Roboto Bold"/>
              </a:rPr>
              <a:t>The Math Behind Non-Uniform Distributions</a:t>
            </a:r>
          </a:p>
        </p:txBody>
      </p:sp>
      <p:sp>
        <p:nvSpPr>
          <p:cNvPr name="Freeform 6" id="6"/>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5"/>
            <a:stretch>
              <a:fillRect l="0" t="-652396" r="0" b="0"/>
            </a:stretch>
          </a:blipFill>
        </p:spPr>
      </p:sp>
      <p:sp>
        <p:nvSpPr>
          <p:cNvPr name="Freeform 7" id="7"/>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5"/>
            <a:stretch>
              <a:fillRect l="-697493" t="0" r="0" b="-398494"/>
            </a:stretch>
          </a:blip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028700"/>
            <a:ext cx="13473537" cy="7802442"/>
          </a:xfrm>
          <a:custGeom>
            <a:avLst/>
            <a:gdLst/>
            <a:ahLst/>
            <a:cxnLst/>
            <a:rect r="r" b="b" t="t" l="l"/>
            <a:pathLst>
              <a:path h="7802442" w="13473537">
                <a:moveTo>
                  <a:pt x="0" y="0"/>
                </a:moveTo>
                <a:lnTo>
                  <a:pt x="13473537" y="0"/>
                </a:lnTo>
                <a:lnTo>
                  <a:pt x="13473537" y="7802442"/>
                </a:lnTo>
                <a:lnTo>
                  <a:pt x="0" y="7802442"/>
                </a:lnTo>
                <a:lnTo>
                  <a:pt x="0" y="0"/>
                </a:lnTo>
                <a:close/>
              </a:path>
            </a:pathLst>
          </a:custGeom>
          <a:blipFill>
            <a:blip r:embed="rId2"/>
            <a:stretch>
              <a:fillRect l="0" t="-3316" r="0" b="-3316"/>
            </a:stretch>
          </a:blipFill>
        </p:spPr>
      </p:sp>
      <p:sp>
        <p:nvSpPr>
          <p:cNvPr name="Freeform 3" id="3"/>
          <p:cNvSpPr/>
          <p:nvPr/>
        </p:nvSpPr>
        <p:spPr>
          <a:xfrm flipH="false" flipV="false" rot="0">
            <a:off x="13264607" y="7287119"/>
            <a:ext cx="3994693" cy="1971181"/>
          </a:xfrm>
          <a:custGeom>
            <a:avLst/>
            <a:gdLst/>
            <a:ahLst/>
            <a:cxnLst/>
            <a:rect r="r" b="b" t="t" l="l"/>
            <a:pathLst>
              <a:path h="1971181" w="3994693">
                <a:moveTo>
                  <a:pt x="0" y="0"/>
                </a:moveTo>
                <a:lnTo>
                  <a:pt x="3994693" y="0"/>
                </a:lnTo>
                <a:lnTo>
                  <a:pt x="3994693" y="1971181"/>
                </a:lnTo>
                <a:lnTo>
                  <a:pt x="0" y="1971181"/>
                </a:lnTo>
                <a:lnTo>
                  <a:pt x="0" y="0"/>
                </a:lnTo>
                <a:close/>
              </a:path>
            </a:pathLst>
          </a:custGeom>
          <a:blipFill>
            <a:blip r:embed="rId3"/>
            <a:stretch>
              <a:fillRect l="0" t="0" r="0" b="0"/>
            </a:stretch>
          </a:blipFill>
        </p:spPr>
      </p:sp>
      <p:sp>
        <p:nvSpPr>
          <p:cNvPr name="Freeform 4" id="4"/>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4"/>
            <a:stretch>
              <a:fillRect l="0" t="-652396" r="0" b="0"/>
            </a:stretch>
          </a:blipFill>
        </p:spPr>
      </p:sp>
      <p:sp>
        <p:nvSpPr>
          <p:cNvPr name="Freeform 5" id="5"/>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4"/>
            <a:stretch>
              <a:fillRect l="-697493" t="0" r="0" b="-398494"/>
            </a:stretch>
          </a:blipFill>
        </p:spPr>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2"/>
            <a:stretch>
              <a:fillRect l="0" t="-652396" r="0" b="0"/>
            </a:stretch>
          </a:blipFill>
        </p:spPr>
      </p:sp>
      <p:sp>
        <p:nvSpPr>
          <p:cNvPr name="Freeform 3" id="3"/>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2"/>
            <a:stretch>
              <a:fillRect l="-697493" t="0" r="0" b="-398494"/>
            </a:stretch>
          </a:blipFill>
        </p:spPr>
      </p:sp>
      <p:sp>
        <p:nvSpPr>
          <p:cNvPr name="TextBox 4" id="4"/>
          <p:cNvSpPr txBox="true"/>
          <p:nvPr/>
        </p:nvSpPr>
        <p:spPr>
          <a:xfrm rot="0">
            <a:off x="1028700" y="2534237"/>
            <a:ext cx="10710633" cy="518204"/>
          </a:xfrm>
          <a:prstGeom prst="rect">
            <a:avLst/>
          </a:prstGeom>
        </p:spPr>
        <p:txBody>
          <a:bodyPr anchor="t" rtlCol="false" tIns="0" lIns="0" bIns="0" rIns="0">
            <a:spAutoFit/>
          </a:bodyPr>
          <a:lstStyle/>
          <a:p>
            <a:pPr algn="l">
              <a:lnSpc>
                <a:spcPts val="4313"/>
              </a:lnSpc>
            </a:pPr>
            <a:r>
              <a:rPr lang="en-US" sz="2696">
                <a:solidFill>
                  <a:srgbClr val="000000"/>
                </a:solidFill>
                <a:latin typeface="Roboto"/>
                <a:ea typeface="Roboto"/>
                <a:cs typeface="Roboto"/>
                <a:sym typeface="Roboto"/>
              </a:rPr>
              <a:t>From our analysis of the birthday paradox, we observed the following:</a:t>
            </a:r>
          </a:p>
        </p:txBody>
      </p:sp>
      <p:sp>
        <p:nvSpPr>
          <p:cNvPr name="TextBox 5" id="5"/>
          <p:cNvSpPr txBox="true"/>
          <p:nvPr/>
        </p:nvSpPr>
        <p:spPr>
          <a:xfrm rot="0">
            <a:off x="5136363" y="885825"/>
            <a:ext cx="6928538" cy="1177788"/>
          </a:xfrm>
          <a:prstGeom prst="rect">
            <a:avLst/>
          </a:prstGeom>
        </p:spPr>
        <p:txBody>
          <a:bodyPr anchor="t" rtlCol="false" tIns="0" lIns="0" bIns="0" rIns="0">
            <a:spAutoFit/>
          </a:bodyPr>
          <a:lstStyle/>
          <a:p>
            <a:pPr algn="ctr" marL="0" indent="0" lvl="0">
              <a:lnSpc>
                <a:spcPts val="9582"/>
              </a:lnSpc>
              <a:spcBef>
                <a:spcPct val="0"/>
              </a:spcBef>
            </a:pPr>
            <a:r>
              <a:rPr lang="en-US" b="true" sz="6844" spc="-136">
                <a:solidFill>
                  <a:srgbClr val="000000"/>
                </a:solidFill>
                <a:latin typeface="Roboto Bold"/>
                <a:ea typeface="Roboto Bold"/>
                <a:cs typeface="Roboto Bold"/>
                <a:sym typeface="Roboto Bold"/>
              </a:rPr>
              <a:t>Conclusion</a:t>
            </a:r>
          </a:p>
        </p:txBody>
      </p:sp>
      <p:sp>
        <p:nvSpPr>
          <p:cNvPr name="TextBox 6" id="6"/>
          <p:cNvSpPr txBox="true"/>
          <p:nvPr/>
        </p:nvSpPr>
        <p:spPr>
          <a:xfrm rot="0">
            <a:off x="1028700" y="3604891"/>
            <a:ext cx="12116905" cy="4029710"/>
          </a:xfrm>
          <a:prstGeom prst="rect">
            <a:avLst/>
          </a:prstGeom>
        </p:spPr>
        <p:txBody>
          <a:bodyPr anchor="t" rtlCol="false" tIns="0" lIns="0" bIns="0" rIns="0">
            <a:spAutoFit/>
          </a:bodyPr>
          <a:lstStyle/>
          <a:p>
            <a:pPr algn="just" marL="474979" indent="-237490" lvl="1">
              <a:lnSpc>
                <a:spcPts val="2859"/>
              </a:lnSpc>
              <a:buFont typeface="Arial"/>
              <a:buChar char="•"/>
            </a:pPr>
            <a:r>
              <a:rPr lang="en-US" sz="2199">
                <a:solidFill>
                  <a:srgbClr val="191919"/>
                </a:solidFill>
                <a:latin typeface="Roboto"/>
                <a:ea typeface="Roboto"/>
                <a:cs typeface="Roboto"/>
                <a:sym typeface="Roboto"/>
              </a:rPr>
              <a:t>The number of people required to have a 50% of at least two sharing a birthday is 23, both by statistical calculation and Monte Carlo simulation.</a:t>
            </a:r>
          </a:p>
          <a:p>
            <a:pPr algn="just" marL="474979" indent="-237490" lvl="1">
              <a:lnSpc>
                <a:spcPts val="2859"/>
              </a:lnSpc>
              <a:buFont typeface="Arial"/>
              <a:buChar char="•"/>
            </a:pPr>
            <a:r>
              <a:rPr lang="en-US" sz="2199">
                <a:solidFill>
                  <a:srgbClr val="191919"/>
                </a:solidFill>
                <a:latin typeface="Roboto"/>
                <a:ea typeface="Roboto"/>
                <a:cs typeface="Roboto"/>
                <a:sym typeface="Roboto"/>
              </a:rPr>
              <a:t>The expected value for number of birthdays that result in birthmates is 20, lower than the number of people required for a 50% chance because of cases where more than 2 people share a birthday.</a:t>
            </a:r>
          </a:p>
          <a:p>
            <a:pPr algn="just" marL="474979" indent="-237490" lvl="1">
              <a:lnSpc>
                <a:spcPts val="2859"/>
              </a:lnSpc>
              <a:buFont typeface="Arial"/>
              <a:buChar char="•"/>
            </a:pPr>
            <a:r>
              <a:rPr lang="en-US" sz="2199">
                <a:solidFill>
                  <a:srgbClr val="191919"/>
                </a:solidFill>
                <a:latin typeface="Roboto"/>
                <a:ea typeface="Roboto"/>
                <a:cs typeface="Roboto"/>
                <a:sym typeface="Roboto"/>
              </a:rPr>
              <a:t>When looking at real world data, we do not observe a uniform distribution of birthdays. Weekday births are consistently more common than weekend births.</a:t>
            </a:r>
          </a:p>
          <a:p>
            <a:pPr algn="just" marL="474979" indent="-237490" lvl="1">
              <a:lnSpc>
                <a:spcPts val="2859"/>
              </a:lnSpc>
              <a:buFont typeface="Arial"/>
              <a:buChar char="•"/>
            </a:pPr>
            <a:r>
              <a:rPr lang="en-US" sz="2199">
                <a:solidFill>
                  <a:srgbClr val="191919"/>
                </a:solidFill>
                <a:latin typeface="Roboto"/>
                <a:ea typeface="Roboto"/>
                <a:cs typeface="Roboto"/>
                <a:sym typeface="Roboto"/>
              </a:rPr>
              <a:t>Smoothing the real world data by week provides a uniform distribution.</a:t>
            </a:r>
          </a:p>
          <a:p>
            <a:pPr algn="just" marL="474979" indent="-237490" lvl="1">
              <a:lnSpc>
                <a:spcPts val="2859"/>
              </a:lnSpc>
              <a:spcBef>
                <a:spcPct val="0"/>
              </a:spcBef>
              <a:buFont typeface="Arial"/>
              <a:buChar char="•"/>
            </a:pPr>
            <a:r>
              <a:rPr lang="en-US" sz="2199">
                <a:solidFill>
                  <a:srgbClr val="191919"/>
                </a:solidFill>
                <a:latin typeface="Roboto"/>
                <a:ea typeface="Roboto"/>
                <a:cs typeface="Roboto"/>
                <a:sym typeface="Roboto"/>
              </a:rPr>
              <a:t>When calculating probabilities of shared birthday for a non-uniform distribution, the likelihood of shared birthdays increases, but only slightly.</a:t>
            </a:r>
          </a:p>
          <a:p>
            <a:pPr algn="ctr">
              <a:lnSpc>
                <a:spcPts val="2859"/>
              </a:lnSpc>
              <a:spcBef>
                <a:spcPct val="0"/>
              </a:spcBef>
            </a:pP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59891" y="1200165"/>
            <a:ext cx="14940947" cy="7886669"/>
            <a:chOff x="0" y="0"/>
            <a:chExt cx="19921263" cy="10515559"/>
          </a:xfrm>
        </p:grpSpPr>
        <p:grpSp>
          <p:nvGrpSpPr>
            <p:cNvPr name="Group 3" id="3"/>
            <p:cNvGrpSpPr/>
            <p:nvPr/>
          </p:nvGrpSpPr>
          <p:grpSpPr>
            <a:xfrm rot="0">
              <a:off x="4548918" y="1001719"/>
              <a:ext cx="15372345" cy="8512122"/>
              <a:chOff x="0" y="0"/>
              <a:chExt cx="2785608" cy="1542473"/>
            </a:xfrm>
          </p:grpSpPr>
          <p:sp>
            <p:nvSpPr>
              <p:cNvPr name="Freeform 4" id="4"/>
              <p:cNvSpPr/>
              <p:nvPr/>
            </p:nvSpPr>
            <p:spPr>
              <a:xfrm flipH="false" flipV="false" rot="0">
                <a:off x="0" y="0"/>
                <a:ext cx="2785608" cy="1542473"/>
              </a:xfrm>
              <a:custGeom>
                <a:avLst/>
                <a:gdLst/>
                <a:ahLst/>
                <a:cxnLst/>
                <a:rect r="r" b="b" t="t" l="l"/>
                <a:pathLst>
                  <a:path h="1542473" w="2785608">
                    <a:moveTo>
                      <a:pt x="30218" y="0"/>
                    </a:moveTo>
                    <a:lnTo>
                      <a:pt x="2755390" y="0"/>
                    </a:lnTo>
                    <a:cubicBezTo>
                      <a:pt x="2763404" y="0"/>
                      <a:pt x="2771090" y="3184"/>
                      <a:pt x="2776757" y="8851"/>
                    </a:cubicBezTo>
                    <a:cubicBezTo>
                      <a:pt x="2782424" y="14517"/>
                      <a:pt x="2785608" y="22203"/>
                      <a:pt x="2785608" y="30218"/>
                    </a:cubicBezTo>
                    <a:lnTo>
                      <a:pt x="2785608" y="1512256"/>
                    </a:lnTo>
                    <a:cubicBezTo>
                      <a:pt x="2785608" y="1520270"/>
                      <a:pt x="2782424" y="1527956"/>
                      <a:pt x="2776757" y="1533623"/>
                    </a:cubicBezTo>
                    <a:cubicBezTo>
                      <a:pt x="2771090" y="1539290"/>
                      <a:pt x="2763404" y="1542473"/>
                      <a:pt x="2755390" y="1542473"/>
                    </a:cubicBezTo>
                    <a:lnTo>
                      <a:pt x="30218" y="1542473"/>
                    </a:lnTo>
                    <a:cubicBezTo>
                      <a:pt x="22203" y="1542473"/>
                      <a:pt x="14517" y="1539290"/>
                      <a:pt x="8851" y="1533623"/>
                    </a:cubicBezTo>
                    <a:cubicBezTo>
                      <a:pt x="3184" y="1527956"/>
                      <a:pt x="0" y="1520270"/>
                      <a:pt x="0" y="1512256"/>
                    </a:cubicBezTo>
                    <a:lnTo>
                      <a:pt x="0" y="30218"/>
                    </a:lnTo>
                    <a:cubicBezTo>
                      <a:pt x="0" y="22203"/>
                      <a:pt x="3184" y="14517"/>
                      <a:pt x="8851" y="8851"/>
                    </a:cubicBezTo>
                    <a:cubicBezTo>
                      <a:pt x="14517" y="3184"/>
                      <a:pt x="22203" y="0"/>
                      <a:pt x="30218" y="0"/>
                    </a:cubicBezTo>
                    <a:close/>
                  </a:path>
                </a:pathLst>
              </a:custGeom>
              <a:solidFill>
                <a:srgbClr val="F47900">
                  <a:alpha val="97647"/>
                </a:srgbClr>
              </a:solidFill>
              <a:ln cap="rnd">
                <a:noFill/>
                <a:prstDash val="solid"/>
                <a:round/>
              </a:ln>
            </p:spPr>
          </p:sp>
          <p:sp>
            <p:nvSpPr>
              <p:cNvPr name="TextBox 5" id="5"/>
              <p:cNvSpPr txBox="true"/>
              <p:nvPr/>
            </p:nvSpPr>
            <p:spPr>
              <a:xfrm>
                <a:off x="0" y="-47625"/>
                <a:ext cx="2785608" cy="1590098"/>
              </a:xfrm>
              <a:prstGeom prst="rect">
                <a:avLst/>
              </a:prstGeom>
            </p:spPr>
            <p:txBody>
              <a:bodyPr anchor="ctr" rtlCol="false" tIns="50800" lIns="50800" bIns="50800" rIns="50800"/>
              <a:lstStyle/>
              <a:p>
                <a:pPr algn="ctr" marL="0" indent="0" lvl="0">
                  <a:lnSpc>
                    <a:spcPts val="3035"/>
                  </a:lnSpc>
                  <a:spcBef>
                    <a:spcPct val="0"/>
                  </a:spcBef>
                </a:pPr>
              </a:p>
            </p:txBody>
          </p:sp>
        </p:grpSp>
        <p:sp>
          <p:nvSpPr>
            <p:cNvPr name="Freeform 6" id="6"/>
            <p:cNvSpPr/>
            <p:nvPr/>
          </p:nvSpPr>
          <p:spPr>
            <a:xfrm flipH="false" flipV="false" rot="0">
              <a:off x="0" y="0"/>
              <a:ext cx="10515559" cy="10515559"/>
            </a:xfrm>
            <a:custGeom>
              <a:avLst/>
              <a:gdLst/>
              <a:ahLst/>
              <a:cxnLst/>
              <a:rect r="r" b="b" t="t" l="l"/>
              <a:pathLst>
                <a:path h="10515559" w="10515559">
                  <a:moveTo>
                    <a:pt x="0" y="0"/>
                  </a:moveTo>
                  <a:lnTo>
                    <a:pt x="10515559" y="0"/>
                  </a:lnTo>
                  <a:lnTo>
                    <a:pt x="10515559" y="10515559"/>
                  </a:lnTo>
                  <a:lnTo>
                    <a:pt x="0" y="1051555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grpSp>
        <p:nvGrpSpPr>
          <p:cNvPr name="Group 7" id="7"/>
          <p:cNvGrpSpPr/>
          <p:nvPr/>
        </p:nvGrpSpPr>
        <p:grpSpPr>
          <a:xfrm rot="0">
            <a:off x="1716517" y="1636577"/>
            <a:ext cx="7013847" cy="701384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0" t="0" r="-50093" b="0"/>
              </a:stretch>
            </a:blipFill>
          </p:spPr>
        </p:sp>
      </p:grpSp>
      <p:sp>
        <p:nvSpPr>
          <p:cNvPr name="TextBox 9" id="9"/>
          <p:cNvSpPr txBox="true"/>
          <p:nvPr/>
        </p:nvSpPr>
        <p:spPr>
          <a:xfrm rot="0">
            <a:off x="8937978" y="4221051"/>
            <a:ext cx="7056838" cy="1314765"/>
          </a:xfrm>
          <a:prstGeom prst="rect">
            <a:avLst/>
          </a:prstGeom>
        </p:spPr>
        <p:txBody>
          <a:bodyPr anchor="t" rtlCol="false" tIns="0" lIns="0" bIns="0" rIns="0">
            <a:spAutoFit/>
          </a:bodyPr>
          <a:lstStyle/>
          <a:p>
            <a:pPr algn="l" marL="0" indent="0" lvl="0">
              <a:lnSpc>
                <a:spcPts val="10706"/>
              </a:lnSpc>
              <a:spcBef>
                <a:spcPct val="0"/>
              </a:spcBef>
            </a:pPr>
            <a:r>
              <a:rPr lang="en-US" b="true" sz="7647" spc="718">
                <a:solidFill>
                  <a:srgbClr val="FFFFFF"/>
                </a:solidFill>
                <a:latin typeface="Roboto Bold"/>
                <a:ea typeface="Roboto Bold"/>
                <a:cs typeface="Roboto Bold"/>
                <a:sym typeface="Roboto Bold"/>
              </a:rPr>
              <a:t>THANK TOU</a:t>
            </a:r>
          </a:p>
        </p:txBody>
      </p:sp>
      <p:sp>
        <p:nvSpPr>
          <p:cNvPr name="Freeform 10" id="10"/>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5"/>
            <a:stretch>
              <a:fillRect l="0" t="-652396" r="0" b="0"/>
            </a:stretch>
          </a:blipFill>
        </p:spPr>
      </p:sp>
      <p:sp>
        <p:nvSpPr>
          <p:cNvPr name="Freeform 11" id="11"/>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5"/>
            <a:stretch>
              <a:fillRect l="-697493" t="0" r="0" b="-398494"/>
            </a:stretch>
          </a:blipFill>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2"/>
            <a:stretch>
              <a:fillRect l="0" t="-652396" r="0" b="0"/>
            </a:stretch>
          </a:blipFill>
        </p:spPr>
      </p:sp>
      <p:sp>
        <p:nvSpPr>
          <p:cNvPr name="Freeform 3" id="3"/>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2"/>
            <a:stretch>
              <a:fillRect l="-697493" t="0" r="0" b="-398494"/>
            </a:stretch>
          </a:blipFill>
        </p:spPr>
      </p:sp>
      <p:sp>
        <p:nvSpPr>
          <p:cNvPr name="TextBox 4" id="4"/>
          <p:cNvSpPr txBox="true"/>
          <p:nvPr/>
        </p:nvSpPr>
        <p:spPr>
          <a:xfrm rot="0">
            <a:off x="3511174" y="3882888"/>
            <a:ext cx="11040941" cy="2050381"/>
          </a:xfrm>
          <a:prstGeom prst="rect">
            <a:avLst/>
          </a:prstGeom>
        </p:spPr>
        <p:txBody>
          <a:bodyPr anchor="t" rtlCol="false" tIns="0" lIns="0" bIns="0" rIns="0">
            <a:spAutoFit/>
          </a:bodyPr>
          <a:lstStyle/>
          <a:p>
            <a:pPr algn="ctr" marL="0" indent="0" lvl="0">
              <a:lnSpc>
                <a:spcPts val="16750"/>
              </a:lnSpc>
              <a:spcBef>
                <a:spcPct val="0"/>
              </a:spcBef>
            </a:pPr>
            <a:r>
              <a:rPr lang="en-US" b="true" sz="11964" spc="1124">
                <a:solidFill>
                  <a:srgbClr val="000000"/>
                </a:solidFill>
                <a:latin typeface="Roboto Bold"/>
                <a:ea typeface="Roboto Bold"/>
                <a:cs typeface="Roboto Bold"/>
                <a:sym typeface="Roboto Bold"/>
              </a:rPr>
              <a:t> QUESTIONS? </a:t>
            </a:r>
          </a:p>
        </p:txBody>
      </p:sp>
      <p:sp>
        <p:nvSpPr>
          <p:cNvPr name="Freeform 5" id="5"/>
          <p:cNvSpPr/>
          <p:nvPr/>
        </p:nvSpPr>
        <p:spPr>
          <a:xfrm flipH="false" flipV="false" rot="0">
            <a:off x="297392" y="6213"/>
            <a:ext cx="4225725" cy="4114800"/>
          </a:xfrm>
          <a:custGeom>
            <a:avLst/>
            <a:gdLst/>
            <a:ahLst/>
            <a:cxnLst/>
            <a:rect r="r" b="b" t="t" l="l"/>
            <a:pathLst>
              <a:path h="4114800" w="4225725">
                <a:moveTo>
                  <a:pt x="0" y="0"/>
                </a:moveTo>
                <a:lnTo>
                  <a:pt x="4225725" y="0"/>
                </a:lnTo>
                <a:lnTo>
                  <a:pt x="4225725"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486246" y="7899746"/>
            <a:ext cx="3726116" cy="1182393"/>
          </a:xfrm>
          <a:custGeom>
            <a:avLst/>
            <a:gdLst/>
            <a:ahLst/>
            <a:cxnLst/>
            <a:rect r="r" b="b" t="t" l="l"/>
            <a:pathLst>
              <a:path h="1182393" w="3726116">
                <a:moveTo>
                  <a:pt x="0" y="0"/>
                </a:moveTo>
                <a:lnTo>
                  <a:pt x="3726116" y="0"/>
                </a:lnTo>
                <a:lnTo>
                  <a:pt x="3726116" y="1182392"/>
                </a:lnTo>
                <a:lnTo>
                  <a:pt x="0" y="1182392"/>
                </a:lnTo>
                <a:lnTo>
                  <a:pt x="0" y="0"/>
                </a:lnTo>
                <a:close/>
              </a:path>
            </a:pathLst>
          </a:custGeom>
          <a:blipFill>
            <a:blip r:embed="rId2">
              <a:alphaModFix amt="55000"/>
            </a:blip>
            <a:stretch>
              <a:fillRect l="0" t="-448" r="0" b="0"/>
            </a:stretch>
          </a:blipFill>
        </p:spPr>
      </p:sp>
      <p:sp>
        <p:nvSpPr>
          <p:cNvPr name="Freeform 3" id="3"/>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3"/>
            <a:stretch>
              <a:fillRect l="0" t="-652396" r="0" b="0"/>
            </a:stretch>
          </a:blipFill>
        </p:spPr>
      </p:sp>
      <p:sp>
        <p:nvSpPr>
          <p:cNvPr name="Freeform 4" id="4"/>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3"/>
            <a:stretch>
              <a:fillRect l="-697493" t="0" r="0" b="-398494"/>
            </a:stretch>
          </a:blipFill>
        </p:spPr>
      </p:sp>
      <p:grpSp>
        <p:nvGrpSpPr>
          <p:cNvPr name="Group 5" id="5"/>
          <p:cNvGrpSpPr/>
          <p:nvPr/>
        </p:nvGrpSpPr>
        <p:grpSpPr>
          <a:xfrm rot="0">
            <a:off x="10491143" y="1959151"/>
            <a:ext cx="6498346" cy="6368699"/>
            <a:chOff x="0" y="0"/>
            <a:chExt cx="15799621" cy="15484405"/>
          </a:xfrm>
        </p:grpSpPr>
        <p:sp>
          <p:nvSpPr>
            <p:cNvPr name="Freeform 6" id="6"/>
            <p:cNvSpPr/>
            <p:nvPr/>
          </p:nvSpPr>
          <p:spPr>
            <a:xfrm flipH="false" flipV="false" rot="0">
              <a:off x="-11430" y="1045197"/>
              <a:ext cx="16109500" cy="14197652"/>
            </a:xfrm>
            <a:custGeom>
              <a:avLst/>
              <a:gdLst/>
              <a:ahLst/>
              <a:cxnLst/>
              <a:rect r="r" b="b" t="t" l="l"/>
              <a:pathLst>
                <a:path h="14197652" w="16109500">
                  <a:moveTo>
                    <a:pt x="12627427" y="1144298"/>
                  </a:moveTo>
                  <a:cubicBezTo>
                    <a:pt x="11147002" y="230718"/>
                    <a:pt x="10750433" y="188910"/>
                    <a:pt x="9010895" y="0"/>
                  </a:cubicBezTo>
                  <a:cubicBezTo>
                    <a:pt x="5023070" y="46453"/>
                    <a:pt x="1790467" y="2304080"/>
                    <a:pt x="539137" y="6015691"/>
                  </a:cubicBezTo>
                  <a:cubicBezTo>
                    <a:pt x="110968" y="7285413"/>
                    <a:pt x="0" y="8705333"/>
                    <a:pt x="499638" y="9948730"/>
                  </a:cubicBezTo>
                  <a:cubicBezTo>
                    <a:pt x="1160062" y="11582335"/>
                    <a:pt x="2801643" y="12689470"/>
                    <a:pt x="4536441" y="13135421"/>
                  </a:cubicBezTo>
                  <a:cubicBezTo>
                    <a:pt x="6271240" y="13582921"/>
                    <a:pt x="8181413" y="14197652"/>
                    <a:pt x="9960451" y="13985515"/>
                  </a:cubicBezTo>
                  <a:cubicBezTo>
                    <a:pt x="11347658" y="13819832"/>
                    <a:pt x="12733285" y="12825733"/>
                    <a:pt x="13771319" y="11909056"/>
                  </a:cubicBezTo>
                  <a:cubicBezTo>
                    <a:pt x="14460184" y="11300519"/>
                    <a:pt x="14889933" y="10456619"/>
                    <a:pt x="15177486" y="9592589"/>
                  </a:cubicBezTo>
                  <a:cubicBezTo>
                    <a:pt x="16109500" y="6585518"/>
                    <a:pt x="15359182" y="2832098"/>
                    <a:pt x="12627427" y="1144298"/>
                  </a:cubicBezTo>
                  <a:close/>
                </a:path>
              </a:pathLst>
            </a:custGeom>
            <a:blipFill>
              <a:blip r:embed="rId4"/>
              <a:stretch>
                <a:fillRect l="-28354" t="-13621" r="-48036" b="-15298"/>
              </a:stretch>
            </a:blipFill>
          </p:spPr>
        </p:sp>
      </p:grpSp>
      <p:sp>
        <p:nvSpPr>
          <p:cNvPr name="TextBox 7" id="7"/>
          <p:cNvSpPr txBox="true"/>
          <p:nvPr/>
        </p:nvSpPr>
        <p:spPr>
          <a:xfrm rot="0">
            <a:off x="1028700" y="3036087"/>
            <a:ext cx="7928757" cy="4863659"/>
          </a:xfrm>
          <a:prstGeom prst="rect">
            <a:avLst/>
          </a:prstGeom>
        </p:spPr>
        <p:txBody>
          <a:bodyPr anchor="t" rtlCol="false" tIns="0" lIns="0" bIns="0" rIns="0">
            <a:spAutoFit/>
          </a:bodyPr>
          <a:lstStyle/>
          <a:p>
            <a:pPr algn="just">
              <a:lnSpc>
                <a:spcPts val="4313"/>
              </a:lnSpc>
            </a:pPr>
            <a:r>
              <a:rPr lang="en-US" sz="2696">
                <a:solidFill>
                  <a:srgbClr val="000000"/>
                </a:solidFill>
                <a:latin typeface="Roboto"/>
                <a:ea typeface="Roboto"/>
                <a:cs typeface="Roboto"/>
                <a:sym typeface="Roboto"/>
              </a:rPr>
              <a:t>The Birthday Problem (or Birthday Paradox) is a statistics experiment that challenges our intuition about probability by asking how many people we need in a room before at least two of them share the same birthday. Since there are 365 days in a year, we expect the chance for people to share a birthday to be low, but surprisingly, we only need 23 people to observe a 50% chance of a shared birthday. With 60 people, the chance is nearly 100%.</a:t>
            </a:r>
          </a:p>
        </p:txBody>
      </p:sp>
      <p:sp>
        <p:nvSpPr>
          <p:cNvPr name="TextBox 8" id="8"/>
          <p:cNvSpPr txBox="true"/>
          <p:nvPr/>
        </p:nvSpPr>
        <p:spPr>
          <a:xfrm rot="0">
            <a:off x="5136363" y="885825"/>
            <a:ext cx="6928538" cy="1177788"/>
          </a:xfrm>
          <a:prstGeom prst="rect">
            <a:avLst/>
          </a:prstGeom>
        </p:spPr>
        <p:txBody>
          <a:bodyPr anchor="t" rtlCol="false" tIns="0" lIns="0" bIns="0" rIns="0">
            <a:spAutoFit/>
          </a:bodyPr>
          <a:lstStyle/>
          <a:p>
            <a:pPr algn="ctr" marL="0" indent="0" lvl="0">
              <a:lnSpc>
                <a:spcPts val="9582"/>
              </a:lnSpc>
              <a:spcBef>
                <a:spcPct val="0"/>
              </a:spcBef>
            </a:pPr>
            <a:r>
              <a:rPr lang="en-US" b="true" sz="6844" spc="-136">
                <a:solidFill>
                  <a:srgbClr val="000000"/>
                </a:solidFill>
                <a:latin typeface="Roboto Bold"/>
                <a:ea typeface="Roboto Bold"/>
                <a:cs typeface="Roboto Bold"/>
                <a:sym typeface="Roboto Bold"/>
              </a:rPr>
              <a:t>Introduction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2"/>
            <a:stretch>
              <a:fillRect l="0" t="-652396" r="0" b="0"/>
            </a:stretch>
          </a:blipFill>
        </p:spPr>
      </p:sp>
      <p:sp>
        <p:nvSpPr>
          <p:cNvPr name="Freeform 3" id="3"/>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2"/>
            <a:stretch>
              <a:fillRect l="-697493" t="0" r="0" b="-398494"/>
            </a:stretch>
          </a:blipFill>
        </p:spPr>
      </p:sp>
      <p:sp>
        <p:nvSpPr>
          <p:cNvPr name="TextBox 4" id="4"/>
          <p:cNvSpPr txBox="true"/>
          <p:nvPr/>
        </p:nvSpPr>
        <p:spPr>
          <a:xfrm rot="0">
            <a:off x="794616" y="3035644"/>
            <a:ext cx="14006632" cy="2858702"/>
          </a:xfrm>
          <a:prstGeom prst="rect">
            <a:avLst/>
          </a:prstGeom>
        </p:spPr>
        <p:txBody>
          <a:bodyPr anchor="t" rtlCol="false" tIns="0" lIns="0" bIns="0" rIns="0">
            <a:spAutoFit/>
          </a:bodyPr>
          <a:lstStyle/>
          <a:p>
            <a:pPr algn="just" marL="627272" indent="-313636" lvl="1">
              <a:lnSpc>
                <a:spcPts val="3776"/>
              </a:lnSpc>
              <a:buFont typeface="Arial"/>
              <a:buChar char="•"/>
            </a:pPr>
            <a:r>
              <a:rPr lang="en-US" sz="2905">
                <a:solidFill>
                  <a:srgbClr val="191919"/>
                </a:solidFill>
                <a:latin typeface="Roboto"/>
                <a:ea typeface="Roboto"/>
                <a:cs typeface="Roboto"/>
                <a:sym typeface="Roboto"/>
              </a:rPr>
              <a:t>Analyze the paradox using combinatorial probability and Monte Carlo simulations.</a:t>
            </a:r>
          </a:p>
          <a:p>
            <a:pPr algn="just" marL="627272" indent="-313636" lvl="1">
              <a:lnSpc>
                <a:spcPts val="3776"/>
              </a:lnSpc>
              <a:buFont typeface="Arial"/>
              <a:buChar char="•"/>
            </a:pPr>
            <a:r>
              <a:rPr lang="en-US" sz="2905">
                <a:solidFill>
                  <a:srgbClr val="191919"/>
                </a:solidFill>
                <a:latin typeface="Roboto"/>
                <a:ea typeface="Roboto"/>
                <a:cs typeface="Roboto"/>
                <a:sym typeface="Roboto"/>
              </a:rPr>
              <a:t>Compare theoretical calculations with simulated results.</a:t>
            </a:r>
          </a:p>
          <a:p>
            <a:pPr algn="just" marL="627272" indent="-313636" lvl="1">
              <a:lnSpc>
                <a:spcPts val="3776"/>
              </a:lnSpc>
              <a:buFont typeface="Arial"/>
              <a:buChar char="•"/>
            </a:pPr>
            <a:r>
              <a:rPr lang="en-US" sz="2905">
                <a:solidFill>
                  <a:srgbClr val="191919"/>
                </a:solidFill>
                <a:latin typeface="Roboto"/>
                <a:ea typeface="Roboto"/>
                <a:cs typeface="Roboto"/>
                <a:sym typeface="Roboto"/>
              </a:rPr>
              <a:t>Visualize how the probability of shared birthdays increases with group size.</a:t>
            </a:r>
          </a:p>
          <a:p>
            <a:pPr algn="just" marL="627272" indent="-313636" lvl="1">
              <a:lnSpc>
                <a:spcPts val="3776"/>
              </a:lnSpc>
              <a:buFont typeface="Arial"/>
              <a:buChar char="•"/>
            </a:pPr>
            <a:r>
              <a:rPr lang="en-US" sz="2905">
                <a:solidFill>
                  <a:srgbClr val="191919"/>
                </a:solidFill>
                <a:latin typeface="Roboto"/>
                <a:ea typeface="Roboto"/>
                <a:cs typeface="Roboto"/>
                <a:sym typeface="Roboto"/>
              </a:rPr>
              <a:t>Perform Chi-Square test</a:t>
            </a:r>
          </a:p>
          <a:p>
            <a:pPr algn="just" marL="627272" indent="-313636" lvl="1">
              <a:lnSpc>
                <a:spcPts val="3776"/>
              </a:lnSpc>
              <a:buFont typeface="Arial"/>
              <a:buChar char="•"/>
            </a:pPr>
            <a:r>
              <a:rPr lang="en-US" sz="2905">
                <a:solidFill>
                  <a:srgbClr val="191919"/>
                </a:solidFill>
                <a:latin typeface="Roboto"/>
                <a:ea typeface="Roboto"/>
                <a:cs typeface="Roboto"/>
                <a:sym typeface="Roboto"/>
              </a:rPr>
              <a:t>Using real dataset to perform uniform distribution</a:t>
            </a:r>
          </a:p>
          <a:p>
            <a:pPr algn="just" marL="627272" indent="-313636" lvl="1">
              <a:lnSpc>
                <a:spcPts val="3776"/>
              </a:lnSpc>
              <a:spcBef>
                <a:spcPct val="0"/>
              </a:spcBef>
              <a:buFont typeface="Arial"/>
              <a:buChar char="•"/>
            </a:pPr>
            <a:r>
              <a:rPr lang="en-US" sz="2905">
                <a:solidFill>
                  <a:srgbClr val="191919"/>
                </a:solidFill>
                <a:latin typeface="Roboto"/>
                <a:ea typeface="Roboto"/>
                <a:cs typeface="Roboto"/>
                <a:sym typeface="Roboto"/>
              </a:rPr>
              <a:t>Compare real data to theoretical calculation.</a:t>
            </a:r>
          </a:p>
        </p:txBody>
      </p:sp>
      <p:sp>
        <p:nvSpPr>
          <p:cNvPr name="Freeform 5" id="5"/>
          <p:cNvSpPr/>
          <p:nvPr/>
        </p:nvSpPr>
        <p:spPr>
          <a:xfrm flipH="false" flipV="false" rot="0">
            <a:off x="11233257" y="8736948"/>
            <a:ext cx="3567991" cy="694799"/>
          </a:xfrm>
          <a:custGeom>
            <a:avLst/>
            <a:gdLst/>
            <a:ahLst/>
            <a:cxnLst/>
            <a:rect r="r" b="b" t="t" l="l"/>
            <a:pathLst>
              <a:path h="694799" w="3567991">
                <a:moveTo>
                  <a:pt x="0" y="0"/>
                </a:moveTo>
                <a:lnTo>
                  <a:pt x="3567991" y="0"/>
                </a:lnTo>
                <a:lnTo>
                  <a:pt x="3567991" y="694799"/>
                </a:lnTo>
                <a:lnTo>
                  <a:pt x="0" y="694799"/>
                </a:lnTo>
                <a:lnTo>
                  <a:pt x="0" y="0"/>
                </a:lnTo>
                <a:close/>
              </a:path>
            </a:pathLst>
          </a:custGeom>
          <a:blipFill>
            <a:blip r:embed="rId3">
              <a:alphaModFix amt="55000"/>
            </a:blip>
            <a:stretch>
              <a:fillRect l="0" t="-32209" r="0" b="-31477"/>
            </a:stretch>
          </a:blipFill>
        </p:spPr>
      </p:sp>
      <p:grpSp>
        <p:nvGrpSpPr>
          <p:cNvPr name="Group 6" id="6"/>
          <p:cNvGrpSpPr/>
          <p:nvPr/>
        </p:nvGrpSpPr>
        <p:grpSpPr>
          <a:xfrm rot="0">
            <a:off x="10953780" y="4661221"/>
            <a:ext cx="4075727" cy="4075727"/>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3689" y="0"/>
                  </a:moveTo>
                  <a:lnTo>
                    <a:pt x="769111" y="0"/>
                  </a:lnTo>
                  <a:cubicBezTo>
                    <a:pt x="793240" y="0"/>
                    <a:pt x="812800" y="19560"/>
                    <a:pt x="812800" y="43689"/>
                  </a:cubicBezTo>
                  <a:lnTo>
                    <a:pt x="812800" y="769111"/>
                  </a:lnTo>
                  <a:cubicBezTo>
                    <a:pt x="812800" y="793240"/>
                    <a:pt x="793240" y="812800"/>
                    <a:pt x="769111" y="812800"/>
                  </a:cubicBezTo>
                  <a:lnTo>
                    <a:pt x="43689" y="812800"/>
                  </a:lnTo>
                  <a:cubicBezTo>
                    <a:pt x="19560" y="812800"/>
                    <a:pt x="0" y="793240"/>
                    <a:pt x="0" y="769111"/>
                  </a:cubicBezTo>
                  <a:lnTo>
                    <a:pt x="0" y="43689"/>
                  </a:lnTo>
                  <a:cubicBezTo>
                    <a:pt x="0" y="19560"/>
                    <a:pt x="19560" y="0"/>
                    <a:pt x="43689" y="0"/>
                  </a:cubicBezTo>
                  <a:close/>
                </a:path>
              </a:pathLst>
            </a:custGeom>
            <a:blipFill>
              <a:blip r:embed="rId4"/>
              <a:stretch>
                <a:fillRect l="0" t="0" r="0" b="0"/>
              </a:stretch>
            </a:blipFill>
          </p:spPr>
        </p:sp>
      </p:grpSp>
      <p:sp>
        <p:nvSpPr>
          <p:cNvPr name="TextBox 8" id="8"/>
          <p:cNvSpPr txBox="true"/>
          <p:nvPr/>
        </p:nvSpPr>
        <p:spPr>
          <a:xfrm rot="0">
            <a:off x="794616" y="1840516"/>
            <a:ext cx="10159164" cy="818138"/>
          </a:xfrm>
          <a:prstGeom prst="rect">
            <a:avLst/>
          </a:prstGeom>
        </p:spPr>
        <p:txBody>
          <a:bodyPr anchor="t" rtlCol="false" tIns="0" lIns="0" bIns="0" rIns="0">
            <a:spAutoFit/>
          </a:bodyPr>
          <a:lstStyle/>
          <a:p>
            <a:pPr algn="l" marL="0" indent="0" lvl="0">
              <a:lnSpc>
                <a:spcPts val="6644"/>
              </a:lnSpc>
              <a:spcBef>
                <a:spcPct val="0"/>
              </a:spcBef>
            </a:pPr>
            <a:r>
              <a:rPr lang="en-US" b="true" sz="4746" spc="-94">
                <a:solidFill>
                  <a:srgbClr val="191919"/>
                </a:solidFill>
                <a:latin typeface="Roboto Bold"/>
                <a:ea typeface="Roboto Bold"/>
                <a:cs typeface="Roboto Bold"/>
                <a:sym typeface="Roboto Bold"/>
              </a:rPr>
              <a:t>What is the goal of this project?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5651208" y="4137085"/>
            <a:ext cx="6082818" cy="3181782"/>
          </a:xfrm>
          <a:custGeom>
            <a:avLst/>
            <a:gdLst/>
            <a:ahLst/>
            <a:cxnLst/>
            <a:rect r="r" b="b" t="t" l="l"/>
            <a:pathLst>
              <a:path h="3181782" w="6082818">
                <a:moveTo>
                  <a:pt x="0" y="0"/>
                </a:moveTo>
                <a:lnTo>
                  <a:pt x="6082819" y="0"/>
                </a:lnTo>
                <a:lnTo>
                  <a:pt x="6082819" y="3181782"/>
                </a:lnTo>
                <a:lnTo>
                  <a:pt x="0" y="3181782"/>
                </a:lnTo>
                <a:lnTo>
                  <a:pt x="0" y="0"/>
                </a:lnTo>
                <a:close/>
              </a:path>
            </a:pathLst>
          </a:custGeom>
          <a:blipFill>
            <a:blip r:embed="rId3"/>
            <a:stretch>
              <a:fillRect l="0" t="0" r="0" b="0"/>
            </a:stretch>
          </a:blipFill>
        </p:spPr>
      </p:sp>
      <p:sp>
        <p:nvSpPr>
          <p:cNvPr name="TextBox 4" id="4"/>
          <p:cNvSpPr txBox="true"/>
          <p:nvPr/>
        </p:nvSpPr>
        <p:spPr>
          <a:xfrm rot="0">
            <a:off x="3822538" y="122705"/>
            <a:ext cx="10642924" cy="1295493"/>
          </a:xfrm>
          <a:prstGeom prst="rect">
            <a:avLst/>
          </a:prstGeom>
        </p:spPr>
        <p:txBody>
          <a:bodyPr anchor="t" rtlCol="false" tIns="0" lIns="0" bIns="0" rIns="0">
            <a:spAutoFit/>
          </a:bodyPr>
          <a:lstStyle/>
          <a:p>
            <a:pPr algn="ctr" marL="0" indent="0" lvl="0">
              <a:lnSpc>
                <a:spcPts val="5244"/>
              </a:lnSpc>
              <a:spcBef>
                <a:spcPct val="0"/>
              </a:spcBef>
            </a:pPr>
            <a:r>
              <a:rPr lang="en-US" b="true" sz="3746" spc="-74">
                <a:solidFill>
                  <a:srgbClr val="FFFFFF"/>
                </a:solidFill>
                <a:latin typeface="Roboto Bold"/>
                <a:ea typeface="Roboto Bold"/>
                <a:cs typeface="Roboto Bold"/>
                <a:sym typeface="Roboto Bold"/>
              </a:rPr>
              <a:t>Part 1. Exact Probability Using Combinatorial Formula</a:t>
            </a:r>
          </a:p>
        </p:txBody>
      </p:sp>
      <p:sp>
        <p:nvSpPr>
          <p:cNvPr name="TextBox 5" id="5"/>
          <p:cNvSpPr txBox="true"/>
          <p:nvPr/>
        </p:nvSpPr>
        <p:spPr>
          <a:xfrm rot="0">
            <a:off x="1420695" y="2482819"/>
            <a:ext cx="8461028" cy="1371693"/>
          </a:xfrm>
          <a:prstGeom prst="rect">
            <a:avLst/>
          </a:prstGeom>
        </p:spPr>
        <p:txBody>
          <a:bodyPr anchor="t" rtlCol="false" tIns="0" lIns="0" bIns="0" rIns="0">
            <a:spAutoFit/>
          </a:bodyPr>
          <a:lstStyle/>
          <a:p>
            <a:pPr algn="ctr">
              <a:lnSpc>
                <a:spcPts val="5244"/>
              </a:lnSpc>
              <a:spcBef>
                <a:spcPct val="0"/>
              </a:spcBef>
            </a:pPr>
            <a:r>
              <a:rPr lang="en-US" sz="3746" spc="-74">
                <a:solidFill>
                  <a:srgbClr val="000000"/>
                </a:solidFill>
                <a:latin typeface="Times New Roman"/>
                <a:ea typeface="Times New Roman"/>
                <a:cs typeface="Times New Roman"/>
                <a:sym typeface="Times New Roman"/>
              </a:rPr>
              <a:t> Probability Using Combinatorial Formula </a:t>
            </a:r>
          </a:p>
          <a:p>
            <a:pPr algn="ctr">
              <a:lnSpc>
                <a:spcPts val="5244"/>
              </a:lnSpc>
              <a:spcBef>
                <a:spcPct val="0"/>
              </a:spcBef>
            </a:pPr>
            <a:r>
              <a:rPr lang="en-US" sz="3746" spc="-74">
                <a:solidFill>
                  <a:srgbClr val="000000"/>
                </a:solidFill>
                <a:latin typeface="Times New Roman"/>
                <a:ea typeface="Times New Roman"/>
                <a:cs typeface="Times New Roman"/>
                <a:sym typeface="Times New Roman"/>
              </a:rPr>
              <a:t>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97824" y="2063613"/>
            <a:ext cx="17292352" cy="6734014"/>
            <a:chOff x="0" y="0"/>
            <a:chExt cx="23056470" cy="8978685"/>
          </a:xfrm>
        </p:grpSpPr>
        <p:sp>
          <p:nvSpPr>
            <p:cNvPr name="Freeform 3" id="3"/>
            <p:cNvSpPr/>
            <p:nvPr/>
          </p:nvSpPr>
          <p:spPr>
            <a:xfrm flipH="false" flipV="false" rot="0">
              <a:off x="7106507" y="1165214"/>
              <a:ext cx="7639769" cy="3996187"/>
            </a:xfrm>
            <a:custGeom>
              <a:avLst/>
              <a:gdLst/>
              <a:ahLst/>
              <a:cxnLst/>
              <a:rect r="r" b="b" t="t" l="l"/>
              <a:pathLst>
                <a:path h="3996187" w="7639769">
                  <a:moveTo>
                    <a:pt x="0" y="0"/>
                  </a:moveTo>
                  <a:lnTo>
                    <a:pt x="7639769" y="0"/>
                  </a:lnTo>
                  <a:lnTo>
                    <a:pt x="7639769" y="3996187"/>
                  </a:lnTo>
                  <a:lnTo>
                    <a:pt x="0" y="3996187"/>
                  </a:lnTo>
                  <a:lnTo>
                    <a:pt x="0" y="0"/>
                  </a:lnTo>
                  <a:close/>
                </a:path>
              </a:pathLst>
            </a:custGeom>
            <a:blipFill>
              <a:blip r:embed="rId2"/>
              <a:stretch>
                <a:fillRect l="0" t="0" r="0" b="0"/>
              </a:stretch>
            </a:blipFill>
          </p:spPr>
        </p:sp>
        <p:sp>
          <p:nvSpPr>
            <p:cNvPr name="Freeform 4" id="4"/>
            <p:cNvSpPr/>
            <p:nvPr/>
          </p:nvSpPr>
          <p:spPr>
            <a:xfrm flipH="false" flipV="false" rot="0">
              <a:off x="0" y="0"/>
              <a:ext cx="23056470" cy="5980647"/>
            </a:xfrm>
            <a:custGeom>
              <a:avLst/>
              <a:gdLst/>
              <a:ahLst/>
              <a:cxnLst/>
              <a:rect r="r" b="b" t="t" l="l"/>
              <a:pathLst>
                <a:path h="5980647" w="23056470">
                  <a:moveTo>
                    <a:pt x="0" y="0"/>
                  </a:moveTo>
                  <a:lnTo>
                    <a:pt x="23056470" y="0"/>
                  </a:lnTo>
                  <a:lnTo>
                    <a:pt x="23056470" y="5980647"/>
                  </a:lnTo>
                  <a:lnTo>
                    <a:pt x="0" y="5980647"/>
                  </a:lnTo>
                  <a:lnTo>
                    <a:pt x="0" y="0"/>
                  </a:lnTo>
                  <a:close/>
                </a:path>
              </a:pathLst>
            </a:custGeom>
            <a:blipFill>
              <a:blip r:embed="rId3"/>
              <a:stretch>
                <a:fillRect l="0" t="0" r="0" b="-6981"/>
              </a:stretch>
            </a:blipFill>
          </p:spPr>
        </p:sp>
        <p:sp>
          <p:nvSpPr>
            <p:cNvPr name="Freeform 5" id="5"/>
            <p:cNvSpPr/>
            <p:nvPr/>
          </p:nvSpPr>
          <p:spPr>
            <a:xfrm flipH="false" flipV="false" rot="0">
              <a:off x="7258773" y="1165214"/>
              <a:ext cx="330271" cy="1563413"/>
            </a:xfrm>
            <a:custGeom>
              <a:avLst/>
              <a:gdLst/>
              <a:ahLst/>
              <a:cxnLst/>
              <a:rect r="r" b="b" t="t" l="l"/>
              <a:pathLst>
                <a:path h="1563413" w="330271">
                  <a:moveTo>
                    <a:pt x="0" y="0"/>
                  </a:moveTo>
                  <a:lnTo>
                    <a:pt x="330271" y="0"/>
                  </a:lnTo>
                  <a:lnTo>
                    <a:pt x="330271" y="1563413"/>
                  </a:lnTo>
                  <a:lnTo>
                    <a:pt x="0" y="15634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3305945" y="6189409"/>
              <a:ext cx="1467852" cy="2789276"/>
            </a:xfrm>
            <a:custGeom>
              <a:avLst/>
              <a:gdLst/>
              <a:ahLst/>
              <a:cxnLst/>
              <a:rect r="r" b="b" t="t" l="l"/>
              <a:pathLst>
                <a:path h="2789276" w="1467852">
                  <a:moveTo>
                    <a:pt x="0" y="0"/>
                  </a:moveTo>
                  <a:lnTo>
                    <a:pt x="1467852" y="0"/>
                  </a:lnTo>
                  <a:lnTo>
                    <a:pt x="1467852" y="2789276"/>
                  </a:lnTo>
                  <a:lnTo>
                    <a:pt x="0" y="2789276"/>
                  </a:lnTo>
                  <a:lnTo>
                    <a:pt x="0" y="0"/>
                  </a:lnTo>
                  <a:close/>
                </a:path>
              </a:pathLst>
            </a:custGeom>
            <a:blipFill>
              <a:blip r:embed="rId6"/>
              <a:stretch>
                <a:fillRect l="-855645" t="-219213" r="-530298" b="-201777"/>
              </a:stretch>
            </a:blipFill>
          </p:spPr>
        </p:sp>
        <p:sp>
          <p:nvSpPr>
            <p:cNvPr name="Freeform 7" id="7"/>
            <p:cNvSpPr/>
            <p:nvPr/>
          </p:nvSpPr>
          <p:spPr>
            <a:xfrm flipH="false" flipV="false" rot="0">
              <a:off x="2445505" y="2990324"/>
              <a:ext cx="2771208" cy="3199085"/>
            </a:xfrm>
            <a:custGeom>
              <a:avLst/>
              <a:gdLst/>
              <a:ahLst/>
              <a:cxnLst/>
              <a:rect r="r" b="b" t="t" l="l"/>
              <a:pathLst>
                <a:path h="3199085" w="2771208">
                  <a:moveTo>
                    <a:pt x="0" y="0"/>
                  </a:moveTo>
                  <a:lnTo>
                    <a:pt x="2771208" y="0"/>
                  </a:lnTo>
                  <a:lnTo>
                    <a:pt x="2771208" y="3199085"/>
                  </a:lnTo>
                  <a:lnTo>
                    <a:pt x="0" y="319908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2752094" y="4201473"/>
              <a:ext cx="2158029" cy="1164713"/>
            </a:xfrm>
            <a:prstGeom prst="rect">
              <a:avLst/>
            </a:prstGeom>
          </p:spPr>
          <p:txBody>
            <a:bodyPr anchor="t" rtlCol="false" tIns="0" lIns="0" bIns="0" rIns="0">
              <a:spAutoFit/>
            </a:bodyPr>
            <a:lstStyle/>
            <a:p>
              <a:pPr algn="ctr">
                <a:lnSpc>
                  <a:spcPts val="3564"/>
                </a:lnSpc>
              </a:pPr>
              <a:r>
                <a:rPr lang="en-US" b="true" sz="2546" spc="-50">
                  <a:solidFill>
                    <a:srgbClr val="191919"/>
                  </a:solidFill>
                  <a:latin typeface="Roboto Bold"/>
                  <a:ea typeface="Roboto Bold"/>
                  <a:cs typeface="Roboto Bold"/>
                  <a:sym typeface="Roboto Bold"/>
                </a:rPr>
                <a:t>45</a:t>
              </a:r>
            </a:p>
            <a:p>
              <a:pPr algn="ctr" marL="0" indent="0" lvl="0">
                <a:lnSpc>
                  <a:spcPts val="3564"/>
                </a:lnSpc>
                <a:spcBef>
                  <a:spcPct val="0"/>
                </a:spcBef>
              </a:pPr>
              <a:r>
                <a:rPr lang="en-US" b="true" sz="2546" spc="-50">
                  <a:solidFill>
                    <a:srgbClr val="191919"/>
                  </a:solidFill>
                  <a:latin typeface="Roboto Bold"/>
                  <a:ea typeface="Roboto Bold"/>
                  <a:cs typeface="Roboto Bold"/>
                  <a:sym typeface="Roboto Bold"/>
                </a:rPr>
                <a:t>0.941</a:t>
              </a:r>
            </a:p>
          </p:txBody>
        </p:sp>
      </p:grpSp>
      <p:sp>
        <p:nvSpPr>
          <p:cNvPr name="TextBox 9" id="9"/>
          <p:cNvSpPr txBox="true"/>
          <p:nvPr/>
        </p:nvSpPr>
        <p:spPr>
          <a:xfrm rot="0">
            <a:off x="3822538" y="122705"/>
            <a:ext cx="10642924" cy="1295493"/>
          </a:xfrm>
          <a:prstGeom prst="rect">
            <a:avLst/>
          </a:prstGeom>
        </p:spPr>
        <p:txBody>
          <a:bodyPr anchor="t" rtlCol="false" tIns="0" lIns="0" bIns="0" rIns="0">
            <a:spAutoFit/>
          </a:bodyPr>
          <a:lstStyle/>
          <a:p>
            <a:pPr algn="ctr" marL="0" indent="0" lvl="0">
              <a:lnSpc>
                <a:spcPts val="5244"/>
              </a:lnSpc>
              <a:spcBef>
                <a:spcPct val="0"/>
              </a:spcBef>
            </a:pPr>
            <a:r>
              <a:rPr lang="en-US" b="true" sz="3746" spc="-74">
                <a:solidFill>
                  <a:srgbClr val="FFFFFF"/>
                </a:solidFill>
                <a:latin typeface="Roboto Bold"/>
                <a:ea typeface="Roboto Bold"/>
                <a:cs typeface="Roboto Bold"/>
                <a:sym typeface="Roboto Bold"/>
              </a:rPr>
              <a:t>Part 1. Exact Probability Using Combinatorial Formula</a:t>
            </a:r>
          </a:p>
        </p:txBody>
      </p:sp>
      <p:sp>
        <p:nvSpPr>
          <p:cNvPr name="Freeform 10" id="10"/>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9"/>
            <a:stretch>
              <a:fillRect l="0" t="-652396" r="0" b="0"/>
            </a:stretch>
          </a:blipFill>
        </p:spPr>
      </p:sp>
      <p:sp>
        <p:nvSpPr>
          <p:cNvPr name="Freeform 11" id="11"/>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9"/>
            <a:stretch>
              <a:fillRect l="-697493" t="0" r="0" b="-398494"/>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321130" y="771525"/>
            <a:ext cx="11645740" cy="8743950"/>
          </a:xfrm>
          <a:custGeom>
            <a:avLst/>
            <a:gdLst/>
            <a:ahLst/>
            <a:cxnLst/>
            <a:rect r="r" b="b" t="t" l="l"/>
            <a:pathLst>
              <a:path h="8743950" w="11645740">
                <a:moveTo>
                  <a:pt x="0" y="0"/>
                </a:moveTo>
                <a:lnTo>
                  <a:pt x="11645740" y="0"/>
                </a:lnTo>
                <a:lnTo>
                  <a:pt x="11645740" y="8743950"/>
                </a:lnTo>
                <a:lnTo>
                  <a:pt x="0" y="8743950"/>
                </a:lnTo>
                <a:lnTo>
                  <a:pt x="0" y="0"/>
                </a:lnTo>
                <a:close/>
              </a:path>
            </a:pathLst>
          </a:custGeom>
          <a:blipFill>
            <a:blip r:embed="rId2"/>
            <a:stretch>
              <a:fillRect l="0" t="-277" r="0" b="-277"/>
            </a:stretch>
          </a:blipFill>
        </p:spPr>
      </p:sp>
      <p:sp>
        <p:nvSpPr>
          <p:cNvPr name="Freeform 3" id="3"/>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3"/>
            <a:stretch>
              <a:fillRect l="0" t="-652396" r="0" b="0"/>
            </a:stretch>
          </a:blipFill>
        </p:spPr>
      </p:sp>
      <p:sp>
        <p:nvSpPr>
          <p:cNvPr name="Freeform 4" id="4"/>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3"/>
            <a:stretch>
              <a:fillRect l="-697493" t="0" r="0" b="-398494"/>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5870985" y="5143500"/>
            <a:ext cx="6546030" cy="2749585"/>
          </a:xfrm>
          <a:custGeom>
            <a:avLst/>
            <a:gdLst/>
            <a:ahLst/>
            <a:cxnLst/>
            <a:rect r="r" b="b" t="t" l="l"/>
            <a:pathLst>
              <a:path h="2749585" w="6546030">
                <a:moveTo>
                  <a:pt x="0" y="0"/>
                </a:moveTo>
                <a:lnTo>
                  <a:pt x="6546030" y="0"/>
                </a:lnTo>
                <a:lnTo>
                  <a:pt x="6546030" y="2749585"/>
                </a:lnTo>
                <a:lnTo>
                  <a:pt x="0" y="2749585"/>
                </a:lnTo>
                <a:lnTo>
                  <a:pt x="0" y="0"/>
                </a:lnTo>
                <a:close/>
              </a:path>
            </a:pathLst>
          </a:custGeom>
          <a:blipFill>
            <a:blip r:embed="rId3"/>
            <a:stretch>
              <a:fillRect l="0" t="0" r="0" b="0"/>
            </a:stretch>
          </a:blipFill>
        </p:spPr>
      </p:sp>
      <p:sp>
        <p:nvSpPr>
          <p:cNvPr name="TextBox 4" id="4"/>
          <p:cNvSpPr txBox="true"/>
          <p:nvPr/>
        </p:nvSpPr>
        <p:spPr>
          <a:xfrm rot="0">
            <a:off x="3822538" y="393538"/>
            <a:ext cx="10642924" cy="638268"/>
          </a:xfrm>
          <a:prstGeom prst="rect">
            <a:avLst/>
          </a:prstGeom>
        </p:spPr>
        <p:txBody>
          <a:bodyPr anchor="t" rtlCol="false" tIns="0" lIns="0" bIns="0" rIns="0">
            <a:spAutoFit/>
          </a:bodyPr>
          <a:lstStyle/>
          <a:p>
            <a:pPr algn="ctr" marL="0" indent="0" lvl="0">
              <a:lnSpc>
                <a:spcPts val="5244"/>
              </a:lnSpc>
              <a:spcBef>
                <a:spcPct val="0"/>
              </a:spcBef>
            </a:pPr>
            <a:r>
              <a:rPr lang="en-US" b="true" sz="3746" spc="-74">
                <a:solidFill>
                  <a:srgbClr val="FFFFFF"/>
                </a:solidFill>
                <a:latin typeface="Roboto Bold"/>
                <a:ea typeface="Roboto Bold"/>
                <a:cs typeface="Roboto Bold"/>
                <a:sym typeface="Roboto Bold"/>
              </a:rPr>
              <a:t>Part 2. Probability Using Monte Carlo Simulation</a:t>
            </a:r>
          </a:p>
        </p:txBody>
      </p:sp>
      <p:sp>
        <p:nvSpPr>
          <p:cNvPr name="TextBox 5" id="5"/>
          <p:cNvSpPr txBox="true"/>
          <p:nvPr/>
        </p:nvSpPr>
        <p:spPr>
          <a:xfrm rot="0">
            <a:off x="2779881" y="2264653"/>
            <a:ext cx="12728238" cy="2722880"/>
          </a:xfrm>
          <a:prstGeom prst="rect">
            <a:avLst/>
          </a:prstGeom>
        </p:spPr>
        <p:txBody>
          <a:bodyPr anchor="t" rtlCol="false" tIns="0" lIns="0" bIns="0" rIns="0">
            <a:spAutoFit/>
          </a:bodyPr>
          <a:lstStyle/>
          <a:p>
            <a:pPr algn="l">
              <a:lnSpc>
                <a:spcPts val="5319"/>
              </a:lnSpc>
            </a:pPr>
            <a:r>
              <a:rPr lang="en-US" sz="3799" spc="-75">
                <a:solidFill>
                  <a:srgbClr val="000000"/>
                </a:solidFill>
                <a:latin typeface="Times New Roman"/>
                <a:ea typeface="Times New Roman"/>
                <a:cs typeface="Times New Roman"/>
                <a:sym typeface="Times New Roman"/>
              </a:rPr>
              <a:t> The probability that at least two people share a birthday:</a:t>
            </a:r>
          </a:p>
          <a:p>
            <a:pPr algn="l">
              <a:lnSpc>
                <a:spcPts val="5319"/>
              </a:lnSpc>
            </a:pPr>
          </a:p>
          <a:p>
            <a:pPr algn="ctr">
              <a:lnSpc>
                <a:spcPts val="5319"/>
              </a:lnSpc>
            </a:pPr>
            <a:r>
              <a:rPr lang="en-US" sz="3799" spc="-75">
                <a:solidFill>
                  <a:srgbClr val="000000"/>
                </a:solidFill>
                <a:latin typeface="Times New Roman"/>
                <a:ea typeface="Times New Roman"/>
                <a:cs typeface="Times New Roman"/>
                <a:sym typeface="Times New Roman"/>
              </a:rPr>
              <a:t>P (at least 2 people share birthdays) = 1 - P (no shared birthdays) </a:t>
            </a:r>
          </a:p>
          <a:p>
            <a:pPr algn="l">
              <a:lnSpc>
                <a:spcPts val="5319"/>
              </a:lnSpc>
            </a:pPr>
            <a:r>
              <a:rPr lang="en-US" sz="3799" spc="-75">
                <a:solidFill>
                  <a:srgbClr val="000000"/>
                </a:solidFill>
                <a:latin typeface="Times New Roman"/>
                <a:ea typeface="Times New Roman"/>
                <a:cs typeface="Times New Roman"/>
                <a:sym typeface="Times New Roman"/>
              </a:rPr>
              <a:t>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613350" y="1418604"/>
            <a:ext cx="11061299" cy="7839696"/>
          </a:xfrm>
          <a:custGeom>
            <a:avLst/>
            <a:gdLst/>
            <a:ahLst/>
            <a:cxnLst/>
            <a:rect r="r" b="b" t="t" l="l"/>
            <a:pathLst>
              <a:path h="7839696" w="11061299">
                <a:moveTo>
                  <a:pt x="0" y="0"/>
                </a:moveTo>
                <a:lnTo>
                  <a:pt x="11061300" y="0"/>
                </a:lnTo>
                <a:lnTo>
                  <a:pt x="11061300" y="7839696"/>
                </a:lnTo>
                <a:lnTo>
                  <a:pt x="0" y="7839696"/>
                </a:lnTo>
                <a:lnTo>
                  <a:pt x="0" y="0"/>
                </a:lnTo>
                <a:close/>
              </a:path>
            </a:pathLst>
          </a:custGeom>
          <a:blipFill>
            <a:blip r:embed="rId2"/>
            <a:stretch>
              <a:fillRect l="0" t="0" r="0" b="0"/>
            </a:stretch>
          </a:blipFill>
        </p:spPr>
      </p:sp>
      <p:sp>
        <p:nvSpPr>
          <p:cNvPr name="Freeform 3" id="3"/>
          <p:cNvSpPr/>
          <p:nvPr/>
        </p:nvSpPr>
        <p:spPr>
          <a:xfrm flipH="false" flipV="false" rot="0">
            <a:off x="0" y="8919768"/>
            <a:ext cx="18288000" cy="1367232"/>
          </a:xfrm>
          <a:custGeom>
            <a:avLst/>
            <a:gdLst/>
            <a:ahLst/>
            <a:cxnLst/>
            <a:rect r="r" b="b" t="t" l="l"/>
            <a:pathLst>
              <a:path h="1367232" w="18288000">
                <a:moveTo>
                  <a:pt x="0" y="0"/>
                </a:moveTo>
                <a:lnTo>
                  <a:pt x="18288000" y="0"/>
                </a:lnTo>
                <a:lnTo>
                  <a:pt x="18288000" y="1367232"/>
                </a:lnTo>
                <a:lnTo>
                  <a:pt x="0" y="1367232"/>
                </a:lnTo>
                <a:lnTo>
                  <a:pt x="0" y="0"/>
                </a:lnTo>
                <a:close/>
              </a:path>
            </a:pathLst>
          </a:custGeom>
          <a:blipFill>
            <a:blip r:embed="rId3"/>
            <a:stretch>
              <a:fillRect l="0" t="-652396" r="0" b="0"/>
            </a:stretch>
          </a:blipFill>
        </p:spPr>
      </p:sp>
      <p:sp>
        <p:nvSpPr>
          <p:cNvPr name="Freeform 4" id="4"/>
          <p:cNvSpPr/>
          <p:nvPr/>
        </p:nvSpPr>
        <p:spPr>
          <a:xfrm flipH="false" flipV="false" rot="0">
            <a:off x="15994815" y="0"/>
            <a:ext cx="2293185" cy="2063613"/>
          </a:xfrm>
          <a:custGeom>
            <a:avLst/>
            <a:gdLst/>
            <a:ahLst/>
            <a:cxnLst/>
            <a:rect r="r" b="b" t="t" l="l"/>
            <a:pathLst>
              <a:path h="2063613" w="2293185">
                <a:moveTo>
                  <a:pt x="0" y="0"/>
                </a:moveTo>
                <a:lnTo>
                  <a:pt x="2293185" y="0"/>
                </a:lnTo>
                <a:lnTo>
                  <a:pt x="2293185" y="2063613"/>
                </a:lnTo>
                <a:lnTo>
                  <a:pt x="0" y="2063613"/>
                </a:lnTo>
                <a:lnTo>
                  <a:pt x="0" y="0"/>
                </a:lnTo>
                <a:close/>
              </a:path>
            </a:pathLst>
          </a:custGeom>
          <a:blipFill>
            <a:blip r:embed="rId3"/>
            <a:stretch>
              <a:fillRect l="-697493" t="0" r="0" b="-398494"/>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DAGe03Ln6h0</dc:identifier>
  <dcterms:modified xsi:type="dcterms:W3CDTF">2011-08-01T06:04:30Z</dcterms:modified>
  <cp:revision>1</cp:revision>
  <dc:title>DATA 602 Project - The Birthday Paradox</dc:title>
</cp:coreProperties>
</file>

<file path=docProps/thumbnail.jpeg>
</file>